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CC33"/>
    <a:srgbClr val="CCFF99"/>
    <a:srgbClr val="99FF66"/>
    <a:srgbClr val="00FF00"/>
    <a:srgbClr val="003300"/>
    <a:srgbClr val="FA8C12"/>
    <a:srgbClr val="FFFF99"/>
    <a:srgbClr val="FF0066"/>
    <a:srgbClr val="FF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60641-DAEE-4618-8E6E-7C281401B336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403BF-AD08-413F-AC55-2960B34EE4CD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308032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403BF-AD08-413F-AC55-2960B34EE4CD}" type="slidenum">
              <a:rPr lang="en-MY" smtClean="0"/>
              <a:pPr/>
              <a:t>3</a:t>
            </a:fld>
            <a:endParaRPr lang="en-M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1403BF-AD08-413F-AC55-2960B34EE4CD}" type="slidenum">
              <a:rPr lang="en-MY" smtClean="0"/>
              <a:pPr/>
              <a:t>6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04714-DE72-4A80-BFA2-6E906B3AEF87}" type="datetimeFigureOut">
              <a:rPr lang="en-US" smtClean="0"/>
              <a:pPr/>
              <a:t>11/18/2011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95C89-918F-4AEE-B5AB-6A605C351E51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af-tree-border-frame-300x2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42976" y="2571744"/>
            <a:ext cx="679109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PENGURUSAN GRAFIK</a:t>
            </a:r>
          </a:p>
          <a:p>
            <a:pPr algn="ctr"/>
            <a:r>
              <a:rPr lang="en-US" sz="4400" b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Teori Perkembangan Artistik</a:t>
            </a:r>
            <a:endParaRPr lang="en-US" sz="4400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8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276196" y="467005"/>
            <a:ext cx="8653522" cy="6211907"/>
            <a:chOff x="276196" y="467005"/>
            <a:chExt cx="8653522" cy="6211907"/>
          </a:xfrm>
        </p:grpSpPr>
        <p:sp>
          <p:nvSpPr>
            <p:cNvPr id="48" name="Freeform 47"/>
            <p:cNvSpPr/>
            <p:nvPr/>
          </p:nvSpPr>
          <p:spPr>
            <a:xfrm rot="2430233" flipH="1" flipV="1">
              <a:off x="1694900" y="2044791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7" name="Freeform 46"/>
            <p:cNvSpPr/>
            <p:nvPr/>
          </p:nvSpPr>
          <p:spPr>
            <a:xfrm rot="885878" flipH="1">
              <a:off x="2546245" y="1036214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4" name="Freeform 43"/>
            <p:cNvSpPr/>
            <p:nvPr/>
          </p:nvSpPr>
          <p:spPr>
            <a:xfrm rot="3650030" flipH="1">
              <a:off x="3534807" y="943844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6" name="Freeform 35"/>
            <p:cNvSpPr/>
            <p:nvPr/>
          </p:nvSpPr>
          <p:spPr>
            <a:xfrm rot="20274397" flipH="1" flipV="1">
              <a:off x="2935711" y="4941169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1" name="Freeform 40"/>
            <p:cNvSpPr/>
            <p:nvPr/>
          </p:nvSpPr>
          <p:spPr>
            <a:xfrm rot="408859" flipH="1" flipV="1">
              <a:off x="2254415" y="4580581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9" name="Freeform 38"/>
            <p:cNvSpPr/>
            <p:nvPr/>
          </p:nvSpPr>
          <p:spPr>
            <a:xfrm rot="20232422" flipH="1">
              <a:off x="1887833" y="3741934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7" name="Freeform 36"/>
            <p:cNvSpPr/>
            <p:nvPr/>
          </p:nvSpPr>
          <p:spPr>
            <a:xfrm rot="20602543" flipH="1">
              <a:off x="1673519" y="3048896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2" name="Freeform 31"/>
            <p:cNvSpPr/>
            <p:nvPr/>
          </p:nvSpPr>
          <p:spPr>
            <a:xfrm rot="1325603" flipV="1">
              <a:off x="4507347" y="4988665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3" name="Freeform 32"/>
            <p:cNvSpPr/>
            <p:nvPr/>
          </p:nvSpPr>
          <p:spPr>
            <a:xfrm rot="21398979" flipV="1">
              <a:off x="5602237" y="4745964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0" name="Freeform 29"/>
            <p:cNvSpPr/>
            <p:nvPr/>
          </p:nvSpPr>
          <p:spPr>
            <a:xfrm rot="2855201">
              <a:off x="5952118" y="3704560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8" name="Freeform 27"/>
            <p:cNvSpPr/>
            <p:nvPr/>
          </p:nvSpPr>
          <p:spPr>
            <a:xfrm rot="1441467">
              <a:off x="5800523" y="2955732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7" name="Freeform 26"/>
            <p:cNvSpPr/>
            <p:nvPr/>
          </p:nvSpPr>
          <p:spPr>
            <a:xfrm rot="18754874" flipV="1">
              <a:off x="5588429" y="2204122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4945487" y="928670"/>
              <a:ext cx="1412463" cy="1071570"/>
            </a:xfrm>
            <a:custGeom>
              <a:avLst/>
              <a:gdLst>
                <a:gd name="connsiteX0" fmla="*/ 0 w 1803043"/>
                <a:gd name="connsiteY0" fmla="*/ 1363014 h 1363014"/>
                <a:gd name="connsiteX1" fmla="*/ 1081826 w 1803043"/>
                <a:gd name="connsiteY1" fmla="*/ 178158 h 1363014"/>
                <a:gd name="connsiteX2" fmla="*/ 1790164 w 1803043"/>
                <a:gd name="connsiteY2" fmla="*/ 294067 h 1363014"/>
                <a:gd name="connsiteX3" fmla="*/ 1790164 w 1803043"/>
                <a:gd name="connsiteY3" fmla="*/ 294067 h 1363014"/>
                <a:gd name="connsiteX4" fmla="*/ 1803043 w 1803043"/>
                <a:gd name="connsiteY4" fmla="*/ 294067 h 1363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43" h="1363014">
                  <a:moveTo>
                    <a:pt x="0" y="1363014"/>
                  </a:moveTo>
                  <a:cubicBezTo>
                    <a:pt x="391732" y="859665"/>
                    <a:pt x="783465" y="356316"/>
                    <a:pt x="1081826" y="178158"/>
                  </a:cubicBezTo>
                  <a:cubicBezTo>
                    <a:pt x="1380187" y="0"/>
                    <a:pt x="1790164" y="294067"/>
                    <a:pt x="1790164" y="294067"/>
                  </a:cubicBezTo>
                  <a:lnTo>
                    <a:pt x="1790164" y="294067"/>
                  </a:lnTo>
                  <a:lnTo>
                    <a:pt x="1803043" y="294067"/>
                  </a:ln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17969" y="1857364"/>
              <a:ext cx="3360899" cy="4821548"/>
              <a:chOff x="2717969" y="1857364"/>
              <a:chExt cx="3360899" cy="4821548"/>
            </a:xfrm>
          </p:grpSpPr>
          <p:sp>
            <p:nvSpPr>
              <p:cNvPr id="21" name="Freeform 20"/>
              <p:cNvSpPr/>
              <p:nvPr/>
            </p:nvSpPr>
            <p:spPr>
              <a:xfrm rot="174631">
                <a:off x="3689189" y="4714884"/>
                <a:ext cx="762001" cy="1964028"/>
              </a:xfrm>
              <a:custGeom>
                <a:avLst/>
                <a:gdLst>
                  <a:gd name="connsiteX0" fmla="*/ 667556 w 762001"/>
                  <a:gd name="connsiteY0" fmla="*/ 0 h 1964028"/>
                  <a:gd name="connsiteX1" fmla="*/ 667556 w 762001"/>
                  <a:gd name="connsiteY1" fmla="*/ 824248 h 1964028"/>
                  <a:gd name="connsiteX2" fmla="*/ 100885 w 762001"/>
                  <a:gd name="connsiteY2" fmla="*/ 1790163 h 1964028"/>
                  <a:gd name="connsiteX3" fmla="*/ 62248 w 762001"/>
                  <a:gd name="connsiteY3" fmla="*/ 1867437 h 1964028"/>
                  <a:gd name="connsiteX4" fmla="*/ 62248 w 762001"/>
                  <a:gd name="connsiteY4" fmla="*/ 1854558 h 1964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2001" h="1964028">
                    <a:moveTo>
                      <a:pt x="667556" y="0"/>
                    </a:moveTo>
                    <a:cubicBezTo>
                      <a:pt x="714778" y="262944"/>
                      <a:pt x="762001" y="525888"/>
                      <a:pt x="667556" y="824248"/>
                    </a:cubicBezTo>
                    <a:cubicBezTo>
                      <a:pt x="573111" y="1122608"/>
                      <a:pt x="201770" y="1616298"/>
                      <a:pt x="100885" y="1790163"/>
                    </a:cubicBezTo>
                    <a:cubicBezTo>
                      <a:pt x="0" y="1964028"/>
                      <a:pt x="68687" y="1856705"/>
                      <a:pt x="62248" y="1867437"/>
                    </a:cubicBezTo>
                    <a:cubicBezTo>
                      <a:pt x="55809" y="1878169"/>
                      <a:pt x="62248" y="1854558"/>
                      <a:pt x="62248" y="1854558"/>
                    </a:cubicBezTo>
                  </a:path>
                </a:pathLst>
              </a:custGeom>
              <a:ln w="76200">
                <a:solidFill>
                  <a:srgbClr val="00B050"/>
                </a:solidFill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2717969" y="1857364"/>
                <a:ext cx="3360899" cy="3354509"/>
                <a:chOff x="2496985" y="2357430"/>
                <a:chExt cx="3360899" cy="3354509"/>
              </a:xfrm>
            </p:grpSpPr>
            <p:sp>
              <p:nvSpPr>
                <p:cNvPr id="5" name="Oval 4"/>
                <p:cNvSpPr/>
                <p:nvPr/>
              </p:nvSpPr>
              <p:spPr>
                <a:xfrm>
                  <a:off x="4000496" y="2357430"/>
                  <a:ext cx="1857388" cy="1857388"/>
                </a:xfrm>
                <a:prstGeom prst="ellipse">
                  <a:avLst/>
                </a:prstGeom>
                <a:solidFill>
                  <a:srgbClr val="FFFF00"/>
                </a:solidFill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 rot="2573949">
                  <a:off x="4735264" y="2866135"/>
                  <a:ext cx="997966" cy="338554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>
                      <a:rot lat="0" lon="0" rev="0"/>
                    </a:camera>
                    <a:lightRig rig="glow" dir="t">
                      <a:rot lat="0" lon="0" rev="3600000"/>
                    </a:lightRig>
                  </a:scene3d>
                  <a:sp3d prstMaterial="softEdge">
                    <a:bevelT w="29210" h="16510"/>
                    <a:contourClr>
                      <a:schemeClr val="accent4">
                        <a:alpha val="9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en-US" sz="1600" b="1" dirty="0" smtClean="0">
                      <a:ln>
                        <a:prstDash val="solid"/>
                      </a:ln>
                      <a:solidFill>
                        <a:sysClr val="windowText" lastClr="000000"/>
                      </a:solidFill>
                      <a:effectLst>
                        <a:outerShdw blurRad="88000" dist="50800" dir="5040000" algn="tl">
                          <a:schemeClr val="accent4">
                            <a:tint val="80000"/>
                            <a:satMod val="250000"/>
                            <a:alpha val="45000"/>
                          </a:schemeClr>
                        </a:outerShdw>
                      </a:effectLst>
                    </a:rPr>
                    <a:t>KOGNITIF</a:t>
                  </a:r>
                  <a:endParaRPr lang="en-US" sz="1600" b="1" dirty="0">
                    <a:ln>
                      <a:prstDash val="solid"/>
                    </a:ln>
                    <a:solidFill>
                      <a:sysClr val="windowText" lastClr="000000"/>
                    </a:solidFill>
                    <a:effectLst>
                      <a:outerShdw blurRad="88000" dist="50800" dir="5040000" algn="tl">
                        <a:schemeClr val="accent4">
                          <a:tint val="80000"/>
                          <a:satMod val="250000"/>
                          <a:alpha val="45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6" name="Oval 5"/>
                <p:cNvSpPr/>
                <p:nvPr/>
              </p:nvSpPr>
              <p:spPr>
                <a:xfrm>
                  <a:off x="4000496" y="3786190"/>
                  <a:ext cx="1857388" cy="1857388"/>
                </a:xfrm>
                <a:prstGeom prst="ellipse">
                  <a:avLst/>
                </a:prstGeom>
                <a:solidFill>
                  <a:srgbClr val="FFFF00"/>
                </a:solidFill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 rot="18882593">
                  <a:off x="4438956" y="4803037"/>
                  <a:ext cx="1479251" cy="338554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>
                      <a:rot lat="0" lon="0" rev="0"/>
                    </a:camera>
                    <a:lightRig rig="glow" dir="t">
                      <a:rot lat="0" lon="0" rev="3600000"/>
                    </a:lightRig>
                  </a:scene3d>
                  <a:sp3d prstMaterial="softEdge">
                    <a:bevelT w="29210" h="16510"/>
                    <a:contourClr>
                      <a:schemeClr val="accent4">
                        <a:alpha val="9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en-US" sz="1600" b="1" smtClean="0">
                      <a:ln>
                        <a:prstDash val="solid"/>
                      </a:ln>
                      <a:solidFill>
                        <a:sysClr val="windowText" lastClr="000000"/>
                      </a:solidFill>
                      <a:effectLst>
                        <a:outerShdw blurRad="88000" dist="50800" dir="5040000" algn="tl">
                          <a:schemeClr val="accent4">
                            <a:tint val="80000"/>
                            <a:satMod val="250000"/>
                            <a:alpha val="45000"/>
                          </a:schemeClr>
                        </a:outerShdw>
                      </a:effectLst>
                    </a:rPr>
                    <a:t>PSIKOANALITIK</a:t>
                  </a:r>
                  <a:endParaRPr lang="en-US" sz="1600" b="1">
                    <a:ln>
                      <a:prstDash val="solid"/>
                    </a:ln>
                    <a:solidFill>
                      <a:sysClr val="windowText" lastClr="000000"/>
                    </a:solidFill>
                    <a:effectLst>
                      <a:outerShdw blurRad="88000" dist="50800" dir="5040000" algn="tl">
                        <a:schemeClr val="accent4">
                          <a:tint val="80000"/>
                          <a:satMod val="250000"/>
                          <a:alpha val="45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2571736" y="3786190"/>
                  <a:ext cx="1857388" cy="1857388"/>
                </a:xfrm>
                <a:prstGeom prst="ellipse">
                  <a:avLst/>
                </a:prstGeom>
                <a:solidFill>
                  <a:srgbClr val="FFFF00"/>
                </a:solidFill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 rot="2576788">
                  <a:off x="2569010" y="4655047"/>
                  <a:ext cx="1415259" cy="584775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>
                      <a:rot lat="0" lon="0" rev="0"/>
                    </a:camera>
                    <a:lightRig rig="glow" dir="t">
                      <a:rot lat="0" lon="0" rev="3600000"/>
                    </a:lightRig>
                  </a:scene3d>
                  <a:sp3d prstMaterial="softEdge">
                    <a:bevelT w="29210" h="16510"/>
                    <a:contourClr>
                      <a:schemeClr val="accent4">
                        <a:alpha val="9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en-US" sz="1600" b="1" dirty="0" smtClean="0">
                      <a:ln>
                        <a:prstDash val="solid"/>
                      </a:ln>
                      <a:solidFill>
                        <a:sysClr val="windowText" lastClr="000000"/>
                      </a:solidFill>
                      <a:effectLst>
                        <a:outerShdw blurRad="88000" dist="50800" dir="5040000" algn="tl">
                          <a:schemeClr val="accent4">
                            <a:tint val="80000"/>
                            <a:satMod val="250000"/>
                            <a:alpha val="45000"/>
                          </a:schemeClr>
                        </a:outerShdw>
                      </a:effectLst>
                    </a:rPr>
                    <a:t>PERSEPSI &amp;</a:t>
                  </a:r>
                </a:p>
                <a:p>
                  <a:pPr algn="ctr"/>
                  <a:r>
                    <a:rPr lang="en-US" sz="1600" b="1" dirty="0" smtClean="0">
                      <a:ln>
                        <a:prstDash val="solid"/>
                      </a:ln>
                      <a:solidFill>
                        <a:sysClr val="windowText" lastClr="000000"/>
                      </a:solidFill>
                      <a:effectLst>
                        <a:outerShdw blurRad="88000" dist="50800" dir="5040000" algn="tl">
                          <a:schemeClr val="accent4">
                            <a:tint val="80000"/>
                            <a:satMod val="250000"/>
                            <a:alpha val="45000"/>
                          </a:schemeClr>
                        </a:outerShdw>
                      </a:effectLst>
                    </a:rPr>
                    <a:t>REPRESENTASI</a:t>
                  </a:r>
                  <a:endParaRPr lang="en-US" sz="1600" b="1" dirty="0">
                    <a:ln>
                      <a:prstDash val="solid"/>
                    </a:ln>
                    <a:solidFill>
                      <a:sysClr val="windowText" lastClr="000000"/>
                    </a:solidFill>
                    <a:effectLst>
                      <a:outerShdw blurRad="88000" dist="50800" dir="5040000" algn="tl">
                        <a:schemeClr val="accent4">
                          <a:tint val="80000"/>
                          <a:satMod val="250000"/>
                          <a:alpha val="45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>
                  <a:off x="2571736" y="2357430"/>
                  <a:ext cx="1857388" cy="1857388"/>
                </a:xfrm>
                <a:prstGeom prst="ellipse">
                  <a:avLst/>
                </a:prstGeom>
                <a:solidFill>
                  <a:srgbClr val="FFFF00"/>
                </a:solidFill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 rot="19161056">
                  <a:off x="2496985" y="2716917"/>
                  <a:ext cx="1481688" cy="584775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>
                      <a:rot lat="0" lon="0" rev="0"/>
                    </a:camera>
                    <a:lightRig rig="glow" dir="t">
                      <a:rot lat="0" lon="0" rev="3600000"/>
                    </a:lightRig>
                  </a:scene3d>
                  <a:sp3d prstMaterial="softEdge">
                    <a:bevelT w="29210" h="16510"/>
                    <a:contourClr>
                      <a:schemeClr val="accent4">
                        <a:alpha val="9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en-US" sz="1600" b="1" dirty="0" smtClean="0">
                      <a:ln>
                        <a:prstDash val="solid"/>
                      </a:ln>
                      <a:solidFill>
                        <a:sysClr val="windowText" lastClr="000000"/>
                      </a:solidFill>
                      <a:effectLst>
                        <a:outerShdw blurRad="88000" dist="50800" dir="5040000" algn="tl">
                          <a:schemeClr val="accent4">
                            <a:tint val="80000"/>
                            <a:satMod val="250000"/>
                            <a:alpha val="45000"/>
                          </a:schemeClr>
                        </a:outerShdw>
                      </a:effectLst>
                    </a:rPr>
                    <a:t>KECERDASAN</a:t>
                  </a:r>
                </a:p>
                <a:p>
                  <a:pPr algn="ctr"/>
                  <a:r>
                    <a:rPr lang="en-US" sz="1600" b="1" dirty="0" smtClean="0">
                      <a:ln>
                        <a:prstDash val="solid"/>
                      </a:ln>
                      <a:solidFill>
                        <a:sysClr val="windowText" lastClr="000000"/>
                      </a:solidFill>
                      <a:effectLst>
                        <a:outerShdw blurRad="88000" dist="50800" dir="5040000" algn="tl">
                          <a:schemeClr val="accent4">
                            <a:tint val="80000"/>
                            <a:satMod val="250000"/>
                            <a:alpha val="45000"/>
                          </a:schemeClr>
                        </a:outerShdw>
                      </a:effectLst>
                    </a:rPr>
                    <a:t>VISUAL RUANG</a:t>
                  </a:r>
                  <a:endParaRPr lang="en-US" sz="1600" b="1" dirty="0">
                    <a:ln>
                      <a:prstDash val="solid"/>
                    </a:ln>
                    <a:solidFill>
                      <a:sysClr val="windowText" lastClr="000000"/>
                    </a:solidFill>
                    <a:effectLst>
                      <a:outerShdw blurRad="88000" dist="50800" dir="5040000" algn="tl">
                        <a:schemeClr val="accent4">
                          <a:tint val="80000"/>
                          <a:satMod val="250000"/>
                          <a:alpha val="45000"/>
                        </a:schemeClr>
                      </a:outerShdw>
                    </a:effectLst>
                  </a:endParaRPr>
                </a:p>
              </p:txBody>
            </p:sp>
            <p:grpSp>
              <p:nvGrpSpPr>
                <p:cNvPr id="11" name="Group 10"/>
                <p:cNvGrpSpPr/>
                <p:nvPr/>
              </p:nvGrpSpPr>
              <p:grpSpPr>
                <a:xfrm>
                  <a:off x="3000364" y="3071810"/>
                  <a:ext cx="2413418" cy="1857388"/>
                  <a:chOff x="3000364" y="3071810"/>
                  <a:chExt cx="2413418" cy="1857388"/>
                </a:xfrm>
              </p:grpSpPr>
              <p:sp>
                <p:nvSpPr>
                  <p:cNvPr id="9" name="Oval 8"/>
                  <p:cNvSpPr/>
                  <p:nvPr/>
                </p:nvSpPr>
                <p:spPr>
                  <a:xfrm>
                    <a:off x="3286116" y="3071810"/>
                    <a:ext cx="1857388" cy="1857388"/>
                  </a:xfrm>
                  <a:prstGeom prst="ellipse">
                    <a:avLst/>
                  </a:prstGeom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MY" sz="1200" b="1"/>
                  </a:p>
                </p:txBody>
              </p:sp>
              <p:sp>
                <p:nvSpPr>
                  <p:cNvPr id="10" name="Rectangle 9"/>
                  <p:cNvSpPr/>
                  <p:nvPr/>
                </p:nvSpPr>
                <p:spPr>
                  <a:xfrm>
                    <a:off x="3000364" y="3571876"/>
                    <a:ext cx="2413418" cy="923330"/>
                  </a:xfrm>
                  <a:prstGeom prst="rect">
                    <a:avLst/>
                  </a:prstGeom>
                  <a:noFill/>
                </p:spPr>
                <p:txBody>
                  <a:bodyPr wrap="square" lIns="91440" tIns="45720" rIns="91440" bIns="45720">
                    <a:spAutoFit/>
                  </a:bodyPr>
                  <a:lstStyle/>
                  <a:p>
                    <a:pPr algn="ctr"/>
                    <a:r>
                      <a:rPr lang="en-US" b="0" cap="none" spc="0" dirty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TEORI</a:t>
                    </a:r>
                  </a:p>
                  <a:p>
                    <a:pPr algn="ctr"/>
                    <a:r>
                      <a:rPr lang="en-US" dirty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PERKEMBANGAN</a:t>
                    </a:r>
                  </a:p>
                  <a:p>
                    <a:pPr algn="ctr"/>
                    <a:r>
                      <a:rPr lang="en-US" b="0" cap="none" spc="0" dirty="0" smtClean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rPr>
                      <a:t>SENI VISUAL</a:t>
                    </a:r>
                    <a:endParaRPr lang="en-US" b="0" cap="none" spc="0" dirty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endParaRPr>
                  </a:p>
                </p:txBody>
              </p:sp>
            </p:grpSp>
          </p:grpSp>
        </p:grpSp>
        <p:sp>
          <p:nvSpPr>
            <p:cNvPr id="25" name="TextBox 24"/>
            <p:cNvSpPr txBox="1"/>
            <p:nvPr/>
          </p:nvSpPr>
          <p:spPr>
            <a:xfrm>
              <a:off x="5715008" y="1142984"/>
              <a:ext cx="26432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- </a:t>
              </a:r>
              <a:r>
                <a:rPr lang="en-US" sz="1200" err="1" smtClean="0"/>
                <a:t>Perkembangan</a:t>
              </a:r>
              <a:r>
                <a:rPr lang="en-US" sz="1200" smtClean="0"/>
                <a:t> </a:t>
              </a:r>
              <a:r>
                <a:rPr lang="en-US" sz="1200" err="1" smtClean="0"/>
                <a:t>artistik</a:t>
              </a:r>
              <a:r>
                <a:rPr lang="en-US" sz="1200" smtClean="0"/>
                <a:t> </a:t>
              </a:r>
              <a:r>
                <a:rPr lang="en-US" sz="1200" err="1" smtClean="0"/>
                <a:t>selari</a:t>
              </a:r>
              <a:r>
                <a:rPr lang="en-US" sz="1200" smtClean="0"/>
                <a:t> </a:t>
              </a:r>
              <a:r>
                <a:rPr lang="en-US" sz="1200" err="1" smtClean="0"/>
                <a:t>dengan</a:t>
              </a:r>
              <a:r>
                <a:rPr lang="en-US" sz="1200" smtClean="0"/>
                <a:t> </a:t>
              </a:r>
              <a:r>
                <a:rPr lang="en-US" sz="1200" err="1" smtClean="0"/>
                <a:t>perkembangan</a:t>
              </a:r>
              <a:r>
                <a:rPr lang="en-US" sz="1200" smtClean="0"/>
                <a:t> mental.</a:t>
              </a:r>
              <a:endParaRPr lang="en-MY" sz="12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15074" y="1643050"/>
              <a:ext cx="25717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- </a:t>
              </a:r>
              <a:r>
                <a:rPr lang="en-US" sz="1200" err="1" smtClean="0"/>
                <a:t>Diklasifikasikan</a:t>
              </a:r>
              <a:r>
                <a:rPr lang="en-US" sz="1200" smtClean="0"/>
                <a:t> </a:t>
              </a:r>
              <a:r>
                <a:rPr lang="en-US" sz="1200" err="1" smtClean="0"/>
                <a:t>kepada</a:t>
              </a:r>
              <a:r>
                <a:rPr lang="en-US" sz="1200" smtClean="0"/>
                <a:t> </a:t>
              </a:r>
              <a:r>
                <a:rPr lang="en-US" sz="1200" err="1" smtClean="0"/>
                <a:t>beberapa</a:t>
              </a:r>
              <a:r>
                <a:rPr lang="en-US" sz="1200" smtClean="0"/>
                <a:t> </a:t>
              </a:r>
              <a:r>
                <a:rPr lang="en-US" sz="1200" err="1" smtClean="0"/>
                <a:t>peringkat</a:t>
              </a:r>
              <a:r>
                <a:rPr lang="en-US" sz="1200" smtClean="0"/>
                <a:t> </a:t>
              </a:r>
              <a:r>
                <a:rPr lang="en-US" sz="1200" err="1" smtClean="0"/>
                <a:t>tertentu</a:t>
              </a:r>
              <a:r>
                <a:rPr lang="en-US" sz="1200" smtClean="0"/>
                <a:t> . </a:t>
              </a:r>
              <a:r>
                <a:rPr lang="en-US" sz="1200" err="1" smtClean="0"/>
                <a:t>Contoh</a:t>
              </a:r>
              <a:r>
                <a:rPr lang="en-US" sz="1200" smtClean="0"/>
                <a:t>: </a:t>
              </a:r>
              <a:r>
                <a:rPr lang="en-US" sz="1200" err="1" smtClean="0"/>
                <a:t>Lowenfeld</a:t>
              </a:r>
              <a:r>
                <a:rPr lang="en-US" sz="1200" smtClean="0"/>
                <a:t> &amp; Britain (6 </a:t>
              </a:r>
              <a:r>
                <a:rPr lang="en-US" sz="1200" err="1" smtClean="0"/>
                <a:t>peringkat</a:t>
              </a:r>
              <a:r>
                <a:rPr lang="en-US" sz="1200" smtClean="0"/>
                <a:t>) </a:t>
              </a:r>
              <a:r>
                <a:rPr lang="en-US" sz="1200" err="1" smtClean="0"/>
                <a:t>dan</a:t>
              </a:r>
              <a:r>
                <a:rPr lang="en-US" sz="1200" smtClean="0"/>
                <a:t>  Georges &amp; </a:t>
              </a:r>
              <a:r>
                <a:rPr lang="en-US" sz="1200" err="1" smtClean="0"/>
                <a:t>Luquet</a:t>
              </a:r>
              <a:r>
                <a:rPr lang="en-US" sz="1200" smtClean="0"/>
                <a:t> (4 </a:t>
              </a:r>
              <a:r>
                <a:rPr lang="en-US" sz="1200" err="1" smtClean="0"/>
                <a:t>Peringkat</a:t>
              </a:r>
              <a:r>
                <a:rPr lang="en-US" sz="1200" smtClean="0"/>
                <a:t>)</a:t>
              </a:r>
              <a:endParaRPr lang="en-MY" sz="12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86544" y="3467401"/>
              <a:ext cx="26431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- </a:t>
              </a:r>
              <a:r>
                <a:rPr lang="en-US" sz="1200" err="1" smtClean="0"/>
                <a:t>Merujuk</a:t>
              </a:r>
              <a:r>
                <a:rPr lang="en-US" sz="1200" smtClean="0"/>
                <a:t> </a:t>
              </a:r>
              <a:r>
                <a:rPr lang="en-US" sz="1200" err="1" smtClean="0"/>
                <a:t>kepada</a:t>
              </a:r>
              <a:r>
                <a:rPr lang="en-US" sz="1200" smtClean="0"/>
                <a:t> </a:t>
              </a:r>
              <a:r>
                <a:rPr lang="en-US" sz="1200" err="1" smtClean="0"/>
                <a:t>perkembangan</a:t>
              </a:r>
              <a:r>
                <a:rPr lang="en-US" sz="1200" smtClean="0"/>
                <a:t> </a:t>
              </a:r>
              <a:r>
                <a:rPr lang="en-US" sz="1200" err="1" smtClean="0"/>
                <a:t>bahasa</a:t>
              </a:r>
              <a:r>
                <a:rPr lang="en-US" sz="1200" smtClean="0"/>
                <a:t> </a:t>
              </a:r>
              <a:r>
                <a:rPr lang="en-US" sz="1200" err="1" smtClean="0"/>
                <a:t>untuk</a:t>
              </a:r>
              <a:r>
                <a:rPr lang="en-US" sz="1200" smtClean="0"/>
                <a:t> </a:t>
              </a:r>
              <a:r>
                <a:rPr lang="en-US" sz="1200" err="1" smtClean="0"/>
                <a:t>analisa</a:t>
              </a:r>
              <a:r>
                <a:rPr lang="en-US" sz="1200" smtClean="0"/>
                <a:t> </a:t>
              </a:r>
              <a:r>
                <a:rPr lang="en-US" sz="1200" err="1" smtClean="0"/>
                <a:t>seni</a:t>
              </a:r>
              <a:r>
                <a:rPr lang="en-MY" sz="1200" smtClean="0"/>
                <a:t>.</a:t>
              </a:r>
              <a:endParaRPr lang="en-US" sz="120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15074" y="4500570"/>
              <a:ext cx="26431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- </a:t>
              </a:r>
              <a:r>
                <a:rPr lang="en-US" sz="1200" err="1" smtClean="0"/>
                <a:t>Hasil</a:t>
              </a:r>
              <a:r>
                <a:rPr lang="en-US" sz="1200" smtClean="0"/>
                <a:t> </a:t>
              </a:r>
              <a:r>
                <a:rPr lang="en-US" sz="1200" err="1" smtClean="0"/>
                <a:t>seni</a:t>
              </a:r>
              <a:r>
                <a:rPr lang="en-US" sz="1200" smtClean="0"/>
                <a:t> visual </a:t>
              </a:r>
              <a:r>
                <a:rPr lang="en-US" sz="1200" err="1" smtClean="0"/>
                <a:t>menjadi</a:t>
              </a:r>
              <a:r>
                <a:rPr lang="en-US" sz="1200" smtClean="0"/>
                <a:t> </a:t>
              </a:r>
              <a:r>
                <a:rPr lang="en-US" sz="1200" err="1" smtClean="0"/>
                <a:t>perantara</a:t>
              </a:r>
              <a:r>
                <a:rPr lang="en-US" sz="1200" smtClean="0"/>
                <a:t>  </a:t>
              </a:r>
              <a:r>
                <a:rPr lang="en-US" sz="1200" err="1" smtClean="0"/>
                <a:t>tentang</a:t>
              </a:r>
              <a:r>
                <a:rPr lang="en-US" sz="1200" smtClean="0"/>
                <a:t> </a:t>
              </a:r>
              <a:r>
                <a:rPr lang="en-US" sz="1200" err="1" smtClean="0"/>
                <a:t>pemikiran</a:t>
              </a:r>
              <a:r>
                <a:rPr lang="en-US" sz="1200" smtClean="0"/>
                <a:t> </a:t>
              </a:r>
              <a:r>
                <a:rPr lang="en-MY" sz="1200" err="1" smtClean="0"/>
                <a:t>bawah</a:t>
              </a:r>
              <a:r>
                <a:rPr lang="en-MY" sz="1200" smtClean="0"/>
                <a:t> </a:t>
              </a:r>
              <a:r>
                <a:rPr lang="en-MY" sz="1200" err="1" smtClean="0"/>
                <a:t>sedar</a:t>
              </a:r>
              <a:r>
                <a:rPr lang="en-US" sz="1200"/>
                <a:t>.</a:t>
              </a:r>
              <a:endParaRPr lang="en-MY" sz="1200" smtClean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357950" y="5110475"/>
              <a:ext cx="21431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- </a:t>
              </a:r>
              <a:r>
                <a:rPr lang="en-US" sz="1200" err="1" smtClean="0"/>
                <a:t>Menggambarkan</a:t>
              </a:r>
              <a:r>
                <a:rPr lang="en-US" sz="1200" smtClean="0"/>
                <a:t> </a:t>
              </a:r>
              <a:r>
                <a:rPr lang="en-US" sz="1200" err="1" smtClean="0"/>
                <a:t>tentang</a:t>
              </a:r>
              <a:r>
                <a:rPr lang="en-US" sz="1200" smtClean="0"/>
                <a:t> </a:t>
              </a:r>
              <a:r>
                <a:rPr lang="en-US" sz="1200" err="1" smtClean="0"/>
                <a:t>perasaan</a:t>
              </a:r>
              <a:r>
                <a:rPr lang="en-US" sz="1200" smtClean="0"/>
                <a:t> </a:t>
              </a:r>
              <a:r>
                <a:rPr lang="en-US" sz="1200" err="1" smtClean="0"/>
                <a:t>dan</a:t>
              </a:r>
              <a:r>
                <a:rPr lang="en-US" sz="1200" smtClean="0"/>
                <a:t> </a:t>
              </a:r>
              <a:r>
                <a:rPr lang="en-US" sz="1200" err="1" smtClean="0"/>
                <a:t>emosi</a:t>
              </a:r>
              <a:endParaRPr lang="en-MY" sz="1200" smtClean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643570" y="5824855"/>
              <a:ext cx="21431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- </a:t>
              </a:r>
              <a:r>
                <a:rPr lang="en-US" sz="1200" dirty="0" err="1" smtClean="0"/>
                <a:t>Sebagai</a:t>
              </a:r>
              <a:r>
                <a:rPr lang="en-US" sz="1200" dirty="0" smtClean="0"/>
                <a:t> </a:t>
              </a:r>
              <a:r>
                <a:rPr lang="en-US" sz="1200" dirty="0" err="1" smtClean="0"/>
                <a:t>psikologi</a:t>
              </a:r>
              <a:r>
                <a:rPr lang="en-US" sz="1200" dirty="0" smtClean="0"/>
                <a:t> </a:t>
              </a:r>
              <a:r>
                <a:rPr lang="en-US" sz="1200" dirty="0" err="1" smtClean="0"/>
                <a:t>terapi</a:t>
              </a:r>
              <a:endParaRPr lang="en-MY" sz="1200" dirty="0" smtClean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85752" y="3500438"/>
              <a:ext cx="26431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- </a:t>
              </a:r>
              <a:r>
                <a:rPr lang="en-US" sz="1200" err="1" smtClean="0"/>
                <a:t>Persepsi</a:t>
              </a:r>
              <a:r>
                <a:rPr lang="en-US" sz="1200" smtClean="0"/>
                <a:t> </a:t>
              </a:r>
              <a:r>
                <a:rPr lang="en-US" sz="1200" err="1" smtClean="0"/>
                <a:t>ruang</a:t>
              </a:r>
              <a:r>
                <a:rPr lang="en-US" sz="1200" smtClean="0"/>
                <a:t> ( </a:t>
              </a:r>
              <a:r>
                <a:rPr lang="en-US" sz="1200" err="1" smtClean="0"/>
                <a:t>apa</a:t>
              </a:r>
              <a:r>
                <a:rPr lang="en-US" sz="1200" smtClean="0"/>
                <a:t> yang </a:t>
              </a:r>
              <a:r>
                <a:rPr lang="en-US" sz="1200" err="1" smtClean="0"/>
                <a:t>dilihat</a:t>
              </a:r>
              <a:r>
                <a:rPr lang="en-US" sz="1200" smtClean="0"/>
                <a:t>)</a:t>
              </a:r>
              <a:endParaRPr lang="en-MY" sz="1200" smtClean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76196" y="4214818"/>
              <a:ext cx="26431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- </a:t>
              </a:r>
              <a:r>
                <a:rPr lang="en-US" sz="1200" err="1" smtClean="0"/>
                <a:t>Representasi</a:t>
              </a:r>
              <a:r>
                <a:rPr lang="en-US" sz="1200" smtClean="0"/>
                <a:t> ( </a:t>
              </a:r>
              <a:r>
                <a:rPr lang="en-US" sz="1200" err="1" smtClean="0"/>
                <a:t>Bagaimana</a:t>
              </a:r>
              <a:r>
                <a:rPr lang="en-US" sz="1200" smtClean="0"/>
                <a:t> </a:t>
              </a:r>
              <a:r>
                <a:rPr lang="en-US" sz="1200" err="1" smtClean="0"/>
                <a:t>mencerminkan</a:t>
              </a:r>
              <a:r>
                <a:rPr lang="en-US" sz="1200" smtClean="0"/>
                <a:t> / </a:t>
              </a:r>
              <a:r>
                <a:rPr lang="en-US" sz="1200" err="1" smtClean="0"/>
                <a:t>menggambarkan</a:t>
              </a:r>
              <a:r>
                <a:rPr lang="en-US" sz="1200" smtClean="0"/>
                <a:t> </a:t>
              </a:r>
              <a:r>
                <a:rPr lang="en-US" sz="1200" err="1" smtClean="0"/>
                <a:t>diri</a:t>
              </a:r>
              <a:r>
                <a:rPr lang="en-US" sz="1200" smtClean="0"/>
                <a:t> </a:t>
              </a:r>
              <a:r>
                <a:rPr lang="en-US" sz="1200" err="1" smtClean="0"/>
                <a:t>dalam</a:t>
              </a:r>
              <a:r>
                <a:rPr lang="en-US" sz="1200" smtClean="0"/>
                <a:t> </a:t>
              </a:r>
              <a:r>
                <a:rPr lang="en-US" sz="1200" err="1" smtClean="0"/>
                <a:t>seni</a:t>
              </a:r>
              <a:r>
                <a:rPr lang="en-US" sz="1200" smtClean="0"/>
                <a:t>)</a:t>
              </a:r>
              <a:endParaRPr lang="en-MY" sz="1200" smtClean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14380" y="5039037"/>
              <a:ext cx="26431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- </a:t>
              </a:r>
              <a:r>
                <a:rPr lang="en-US" sz="1200" err="1" smtClean="0"/>
                <a:t>Berhubungkait</a:t>
              </a:r>
              <a:r>
                <a:rPr lang="en-US" sz="1200" smtClean="0"/>
                <a:t> </a:t>
              </a:r>
              <a:r>
                <a:rPr lang="en-US" sz="1200" err="1" smtClean="0"/>
                <a:t>dengan</a:t>
              </a:r>
              <a:r>
                <a:rPr lang="en-US" sz="1200" smtClean="0"/>
                <a:t> </a:t>
              </a:r>
              <a:r>
                <a:rPr lang="en-US" sz="1200" err="1" smtClean="0"/>
                <a:t>konsep</a:t>
              </a:r>
              <a:r>
                <a:rPr lang="en-US" sz="1200" smtClean="0"/>
                <a:t> </a:t>
              </a:r>
              <a:r>
                <a:rPr lang="en-US" sz="1200" err="1" smtClean="0"/>
                <a:t>psikoanalitik</a:t>
              </a:r>
              <a:r>
                <a:rPr lang="en-US" sz="1200" smtClean="0"/>
                <a:t>.</a:t>
              </a:r>
              <a:endParaRPr lang="en-MY" sz="1200" smtClean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66780" y="5753417"/>
              <a:ext cx="26431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- </a:t>
              </a:r>
              <a:r>
                <a:rPr lang="en-US" sz="1200" err="1" smtClean="0"/>
                <a:t>Corak</a:t>
              </a:r>
              <a:r>
                <a:rPr lang="en-US" sz="1200" smtClean="0"/>
                <a:t> </a:t>
              </a:r>
              <a:r>
                <a:rPr lang="en-US" sz="1200" err="1" smtClean="0"/>
                <a:t>dan</a:t>
              </a:r>
              <a:r>
                <a:rPr lang="en-US" sz="1200" smtClean="0"/>
                <a:t> </a:t>
              </a:r>
              <a:r>
                <a:rPr lang="en-US" sz="1200" err="1" smtClean="0"/>
                <a:t>hasil</a:t>
              </a:r>
              <a:r>
                <a:rPr lang="en-US" sz="1200" smtClean="0"/>
                <a:t> </a:t>
              </a:r>
              <a:r>
                <a:rPr lang="en-US" sz="1200" err="1" smtClean="0"/>
                <a:t>seni</a:t>
              </a:r>
              <a:r>
                <a:rPr lang="en-US" sz="1200" smtClean="0"/>
                <a:t> </a:t>
              </a:r>
              <a:r>
                <a:rPr lang="en-US" sz="1200" err="1" smtClean="0"/>
                <a:t>menggambarkan</a:t>
              </a:r>
              <a:r>
                <a:rPr lang="en-US" sz="1200" smtClean="0"/>
                <a:t> </a:t>
              </a:r>
              <a:r>
                <a:rPr lang="en-US" sz="1200" err="1" smtClean="0"/>
                <a:t>tahap</a:t>
              </a:r>
              <a:r>
                <a:rPr lang="en-US" sz="1200" smtClean="0"/>
                <a:t> </a:t>
              </a:r>
              <a:r>
                <a:rPr lang="en-US" sz="1200" err="1" smtClean="0"/>
                <a:t>perkembangan</a:t>
              </a:r>
              <a:r>
                <a:rPr lang="en-US" sz="1200" smtClean="0"/>
                <a:t> </a:t>
              </a:r>
              <a:r>
                <a:rPr lang="en-US" sz="1200" err="1" smtClean="0"/>
                <a:t>kognitif</a:t>
              </a:r>
              <a:r>
                <a:rPr lang="en-US" sz="1200" smtClean="0"/>
                <a:t>.</a:t>
              </a:r>
              <a:endParaRPr lang="en-MY" sz="1200" smtClean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643174" y="467005"/>
              <a:ext cx="26432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smtClean="0"/>
                <a:t>- </a:t>
              </a:r>
              <a:r>
                <a:rPr lang="en-US" sz="1200" err="1" smtClean="0"/>
                <a:t>Kebolehan</a:t>
              </a:r>
              <a:r>
                <a:rPr lang="en-US" sz="1200" smtClean="0"/>
                <a:t> </a:t>
              </a:r>
              <a:r>
                <a:rPr lang="en-US" sz="1200" err="1" smtClean="0"/>
                <a:t>berfikir</a:t>
              </a:r>
              <a:r>
                <a:rPr lang="en-US" sz="1200" smtClean="0"/>
                <a:t> </a:t>
              </a:r>
              <a:r>
                <a:rPr lang="en-US" sz="1200" err="1" smtClean="0"/>
                <a:t>melalui</a:t>
              </a:r>
              <a:r>
                <a:rPr lang="en-US" sz="1200" smtClean="0"/>
                <a:t> </a:t>
              </a:r>
              <a:r>
                <a:rPr lang="en-US" sz="1200" err="1" smtClean="0"/>
                <a:t>gambar</a:t>
              </a:r>
              <a:r>
                <a:rPr lang="en-US" sz="1200" smtClean="0"/>
                <a:t>.</a:t>
              </a:r>
              <a:endParaRPr lang="en-MY" sz="12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42910" y="1068157"/>
              <a:ext cx="26432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- </a:t>
              </a:r>
              <a:r>
                <a:rPr lang="en-US" sz="1200" dirty="0" err="1" smtClean="0"/>
                <a:t>Peka</a:t>
              </a:r>
              <a:r>
                <a:rPr lang="en-US" sz="1200" dirty="0" smtClean="0"/>
                <a:t> </a:t>
              </a:r>
              <a:r>
                <a:rPr lang="en-US" sz="1200" dirty="0" err="1" smtClean="0"/>
                <a:t>dan</a:t>
              </a:r>
              <a:r>
                <a:rPr lang="en-US" sz="1200" dirty="0" smtClean="0"/>
                <a:t> </a:t>
              </a:r>
              <a:r>
                <a:rPr lang="en-US" sz="1200" dirty="0" err="1" smtClean="0"/>
                <a:t>sensitif</a:t>
              </a:r>
              <a:r>
                <a:rPr lang="en-US" sz="1200" dirty="0" smtClean="0"/>
                <a:t> </a:t>
              </a:r>
              <a:r>
                <a:rPr lang="en-US" sz="1200" dirty="0" err="1" smtClean="0"/>
                <a:t>kepada</a:t>
              </a:r>
              <a:r>
                <a:rPr lang="en-US" sz="1200" dirty="0" smtClean="0"/>
                <a:t> </a:t>
              </a:r>
              <a:r>
                <a:rPr lang="en-US" sz="1200" dirty="0" err="1" smtClean="0"/>
                <a:t>ciri-ciri</a:t>
              </a:r>
              <a:r>
                <a:rPr lang="en-US" sz="1200" dirty="0" smtClean="0"/>
                <a:t> visual, </a:t>
              </a:r>
              <a:r>
                <a:rPr lang="en-US" sz="1200" dirty="0" err="1" smtClean="0"/>
                <a:t>keseimbangan</a:t>
              </a:r>
              <a:r>
                <a:rPr lang="en-US" sz="1200" dirty="0" smtClean="0"/>
                <a:t>, </a:t>
              </a:r>
              <a:r>
                <a:rPr lang="en-US" sz="1200" dirty="0" err="1" smtClean="0"/>
                <a:t>warna</a:t>
              </a:r>
              <a:r>
                <a:rPr lang="en-US" sz="1200" dirty="0" smtClean="0"/>
                <a:t>, </a:t>
              </a:r>
              <a:r>
                <a:rPr lang="en-US" sz="1200" dirty="0" err="1" smtClean="0"/>
                <a:t>garisan</a:t>
              </a:r>
              <a:r>
                <a:rPr lang="en-US" sz="1200" dirty="0" smtClean="0"/>
                <a:t>, </a:t>
              </a:r>
              <a:r>
                <a:rPr lang="en-US" sz="1200" dirty="0" err="1" smtClean="0"/>
                <a:t>bentuk</a:t>
              </a:r>
              <a:r>
                <a:rPr lang="en-US" sz="1200" dirty="0" smtClean="0"/>
                <a:t> </a:t>
              </a:r>
              <a:r>
                <a:rPr lang="en-US" sz="1200" dirty="0" err="1" smtClean="0"/>
                <a:t>dan</a:t>
              </a:r>
              <a:r>
                <a:rPr lang="en-US" sz="1200" dirty="0" smtClean="0"/>
                <a:t> </a:t>
              </a:r>
              <a:r>
                <a:rPr lang="en-US" sz="1200" dirty="0" err="1" smtClean="0"/>
                <a:t>ruang</a:t>
              </a:r>
              <a:r>
                <a:rPr lang="en-US" sz="1200" dirty="0" smtClean="0"/>
                <a:t>.</a:t>
              </a:r>
              <a:endParaRPr lang="en-MY" sz="12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85720" y="1925413"/>
              <a:ext cx="26432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err="1" smtClean="0"/>
                <a:t>Membolehkan</a:t>
              </a:r>
              <a:r>
                <a:rPr lang="en-US" sz="1200" smtClean="0"/>
                <a:t> </a:t>
              </a:r>
              <a:r>
                <a:rPr lang="en-US" sz="1200" err="1" smtClean="0"/>
                <a:t>seseorang</a:t>
              </a:r>
              <a:r>
                <a:rPr lang="en-US" sz="1200" smtClean="0"/>
                <a:t> </a:t>
              </a:r>
              <a:r>
                <a:rPr lang="en-US" sz="1200" err="1" smtClean="0"/>
                <a:t>membuat</a:t>
              </a:r>
              <a:r>
                <a:rPr lang="en-US" sz="1200" smtClean="0"/>
                <a:t> </a:t>
              </a:r>
              <a:r>
                <a:rPr lang="en-US" sz="1200" err="1" smtClean="0"/>
                <a:t>persepsi</a:t>
              </a:r>
              <a:r>
                <a:rPr lang="en-US" sz="1200" smtClean="0"/>
                <a:t> </a:t>
              </a:r>
              <a:r>
                <a:rPr lang="en-US" sz="1200" err="1" smtClean="0"/>
                <a:t>tentang</a:t>
              </a:r>
              <a:r>
                <a:rPr lang="en-US" sz="1200" smtClean="0"/>
                <a:t> </a:t>
              </a:r>
              <a:r>
                <a:rPr lang="en-US" sz="1200" err="1" smtClean="0"/>
                <a:t>persekitarannya</a:t>
              </a:r>
              <a:r>
                <a:rPr lang="en-US" sz="1200" smtClean="0"/>
                <a:t> </a:t>
              </a:r>
              <a:r>
                <a:rPr lang="en-US" sz="1200" err="1" smtClean="0"/>
                <a:t>dengan</a:t>
              </a:r>
              <a:r>
                <a:rPr lang="en-US" sz="1200" smtClean="0"/>
                <a:t> </a:t>
              </a:r>
              <a:r>
                <a:rPr lang="en-US" sz="1200" err="1" smtClean="0"/>
                <a:t>tepat</a:t>
              </a:r>
              <a:r>
                <a:rPr lang="en-US" sz="1200" smtClean="0"/>
                <a:t>.</a:t>
              </a:r>
              <a:endParaRPr lang="en-MY" sz="1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5"/>
          <p:cNvGrpSpPr/>
          <p:nvPr/>
        </p:nvGrpSpPr>
        <p:grpSpPr>
          <a:xfrm>
            <a:off x="71406" y="145760"/>
            <a:ext cx="9072626" cy="6569388"/>
            <a:chOff x="214282" y="145760"/>
            <a:chExt cx="9072626" cy="6569388"/>
          </a:xfrm>
        </p:grpSpPr>
        <p:sp>
          <p:nvSpPr>
            <p:cNvPr id="115" name="Freeform 114"/>
            <p:cNvSpPr/>
            <p:nvPr/>
          </p:nvSpPr>
          <p:spPr>
            <a:xfrm rot="14428349" flipH="1" flipV="1">
              <a:off x="2349363" y="5007223"/>
              <a:ext cx="635231" cy="351726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00" name="Freeform 99"/>
            <p:cNvSpPr/>
            <p:nvPr/>
          </p:nvSpPr>
          <p:spPr>
            <a:xfrm rot="16200000" flipH="1" flipV="1">
              <a:off x="2749612" y="4507157"/>
              <a:ext cx="635231" cy="351726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14" name="Freeform 113"/>
            <p:cNvSpPr/>
            <p:nvPr/>
          </p:nvSpPr>
          <p:spPr>
            <a:xfrm rot="9872756">
              <a:off x="1457808" y="5579718"/>
              <a:ext cx="874086" cy="310200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13" name="Freeform 112"/>
            <p:cNvSpPr/>
            <p:nvPr/>
          </p:nvSpPr>
          <p:spPr>
            <a:xfrm rot="9060346">
              <a:off x="5942254" y="5550232"/>
              <a:ext cx="874086" cy="310200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12" name="Freeform 111"/>
            <p:cNvSpPr/>
            <p:nvPr/>
          </p:nvSpPr>
          <p:spPr>
            <a:xfrm rot="6715774">
              <a:off x="5392847" y="4451625"/>
              <a:ext cx="874086" cy="310200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11" name="Freeform 110"/>
            <p:cNvSpPr/>
            <p:nvPr/>
          </p:nvSpPr>
          <p:spPr>
            <a:xfrm rot="13168758" flipH="1" flipV="1">
              <a:off x="6673307" y="5846030"/>
              <a:ext cx="508452" cy="287660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04" name="Freeform 103"/>
            <p:cNvSpPr/>
            <p:nvPr/>
          </p:nvSpPr>
          <p:spPr>
            <a:xfrm rot="8467616">
              <a:off x="7464518" y="3774142"/>
              <a:ext cx="635231" cy="351726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03" name="Freeform 102"/>
            <p:cNvSpPr/>
            <p:nvPr/>
          </p:nvSpPr>
          <p:spPr>
            <a:xfrm rot="4767376">
              <a:off x="6246036" y="3290799"/>
              <a:ext cx="393338" cy="389868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99" name="Freeform 98"/>
            <p:cNvSpPr/>
            <p:nvPr/>
          </p:nvSpPr>
          <p:spPr>
            <a:xfrm rot="13428659" flipH="1">
              <a:off x="1083649" y="3965806"/>
              <a:ext cx="521181" cy="219038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96" name="Freeform 95"/>
            <p:cNvSpPr/>
            <p:nvPr/>
          </p:nvSpPr>
          <p:spPr>
            <a:xfrm rot="18703883" flipH="1">
              <a:off x="2670186" y="3224839"/>
              <a:ext cx="393338" cy="389868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95" name="Freeform 94"/>
            <p:cNvSpPr/>
            <p:nvPr/>
          </p:nvSpPr>
          <p:spPr>
            <a:xfrm rot="11712068" flipH="1">
              <a:off x="7034749" y="5011802"/>
              <a:ext cx="635231" cy="351726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93" name="Freeform 92"/>
            <p:cNvSpPr/>
            <p:nvPr/>
          </p:nvSpPr>
          <p:spPr>
            <a:xfrm rot="10800000">
              <a:off x="1643042" y="4857760"/>
              <a:ext cx="635231" cy="351726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94" name="Freeform 93"/>
            <p:cNvSpPr/>
            <p:nvPr/>
          </p:nvSpPr>
          <p:spPr>
            <a:xfrm rot="10800000" flipH="1">
              <a:off x="7858148" y="3000372"/>
              <a:ext cx="635231" cy="351726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88" name="Freeform 87"/>
            <p:cNvSpPr/>
            <p:nvPr/>
          </p:nvSpPr>
          <p:spPr>
            <a:xfrm rot="15574173">
              <a:off x="912944" y="3051807"/>
              <a:ext cx="635231" cy="351726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87" name="Freeform 86"/>
            <p:cNvSpPr/>
            <p:nvPr/>
          </p:nvSpPr>
          <p:spPr>
            <a:xfrm rot="256349" flipH="1">
              <a:off x="2172217" y="2183616"/>
              <a:ext cx="668318" cy="500065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86" name="Freeform 85"/>
            <p:cNvSpPr/>
            <p:nvPr/>
          </p:nvSpPr>
          <p:spPr>
            <a:xfrm rot="9846266" flipH="1">
              <a:off x="1250436" y="580308"/>
              <a:ext cx="635231" cy="351726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85" name="Freeform 84"/>
            <p:cNvSpPr/>
            <p:nvPr/>
          </p:nvSpPr>
          <p:spPr>
            <a:xfrm rot="1207180">
              <a:off x="6238105" y="2096014"/>
              <a:ext cx="382566" cy="201774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84" name="Freeform 83"/>
            <p:cNvSpPr/>
            <p:nvPr/>
          </p:nvSpPr>
          <p:spPr>
            <a:xfrm rot="1207180">
              <a:off x="6666733" y="1667386"/>
              <a:ext cx="382566" cy="201774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 b="1"/>
            </a:p>
          </p:txBody>
        </p:sp>
        <p:sp>
          <p:nvSpPr>
            <p:cNvPr id="83" name="Freeform 82"/>
            <p:cNvSpPr/>
            <p:nvPr/>
          </p:nvSpPr>
          <p:spPr>
            <a:xfrm rot="1300387" flipV="1">
              <a:off x="7806077" y="806125"/>
              <a:ext cx="536714" cy="207617"/>
            </a:xfrm>
            <a:custGeom>
              <a:avLst/>
              <a:gdLst>
                <a:gd name="connsiteX0" fmla="*/ 0 w 536714"/>
                <a:gd name="connsiteY0" fmla="*/ 0 h 207617"/>
                <a:gd name="connsiteX1" fmla="*/ 291548 w 536714"/>
                <a:gd name="connsiteY1" fmla="*/ 185530 h 207617"/>
                <a:gd name="connsiteX2" fmla="*/ 503583 w 536714"/>
                <a:gd name="connsiteY2" fmla="*/ 132522 h 207617"/>
                <a:gd name="connsiteX3" fmla="*/ 490331 w 536714"/>
                <a:gd name="connsiteY3" fmla="*/ 119269 h 20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714" h="207617">
                  <a:moveTo>
                    <a:pt x="0" y="0"/>
                  </a:moveTo>
                  <a:cubicBezTo>
                    <a:pt x="103809" y="81721"/>
                    <a:pt x="207618" y="163443"/>
                    <a:pt x="291548" y="185530"/>
                  </a:cubicBezTo>
                  <a:cubicBezTo>
                    <a:pt x="375478" y="207617"/>
                    <a:pt x="470453" y="143566"/>
                    <a:pt x="503583" y="132522"/>
                  </a:cubicBezTo>
                  <a:cubicBezTo>
                    <a:pt x="536714" y="121479"/>
                    <a:pt x="513522" y="120374"/>
                    <a:pt x="490331" y="119269"/>
                  </a:cubicBezTo>
                </a:path>
              </a:pathLst>
            </a:cu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 b="1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920526" y="145760"/>
              <a:ext cx="7366250" cy="6569388"/>
              <a:chOff x="873060" y="285728"/>
              <a:chExt cx="7366250" cy="6569388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873060" y="285728"/>
                <a:ext cx="7366250" cy="6569388"/>
                <a:chOff x="873060" y="63804"/>
                <a:chExt cx="7366250" cy="6796145"/>
              </a:xfrm>
            </p:grpSpPr>
            <p:grpSp>
              <p:nvGrpSpPr>
                <p:cNvPr id="3" name="Group 71"/>
                <p:cNvGrpSpPr/>
                <p:nvPr/>
              </p:nvGrpSpPr>
              <p:grpSpPr>
                <a:xfrm>
                  <a:off x="873060" y="63804"/>
                  <a:ext cx="7366250" cy="6796145"/>
                  <a:chOff x="1015904" y="214289"/>
                  <a:chExt cx="7366250" cy="6796145"/>
                </a:xfrm>
              </p:grpSpPr>
              <p:grpSp>
                <p:nvGrpSpPr>
                  <p:cNvPr id="7" name="Group 37"/>
                  <p:cNvGrpSpPr/>
                  <p:nvPr/>
                </p:nvGrpSpPr>
                <p:grpSpPr>
                  <a:xfrm rot="4597827">
                    <a:off x="5038111" y="4846842"/>
                    <a:ext cx="3389051" cy="936463"/>
                    <a:chOff x="5774995" y="168501"/>
                    <a:chExt cx="3603259" cy="1337582"/>
                  </a:xfrm>
                </p:grpSpPr>
                <p:sp>
                  <p:nvSpPr>
                    <p:cNvPr id="49" name="Isosceles Triangle 48"/>
                    <p:cNvSpPr/>
                    <p:nvPr/>
                  </p:nvSpPr>
                  <p:spPr>
                    <a:xfrm rot="3130807">
                      <a:off x="6653212" y="-153394"/>
                      <a:ext cx="781260" cy="2537694"/>
                    </a:xfrm>
                    <a:prstGeom prst="triangle">
                      <a:avLst/>
                    </a:prstGeom>
                    <a:solidFill>
                      <a:srgbClr val="FA8C12"/>
                    </a:solidFill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50" name="Isosceles Triangle 49"/>
                    <p:cNvSpPr/>
                    <p:nvPr/>
                  </p:nvSpPr>
                  <p:spPr>
                    <a:xfrm rot="7404283">
                      <a:off x="8269657" y="92898"/>
                      <a:ext cx="421319" cy="1795875"/>
                    </a:xfrm>
                    <a:prstGeom prst="triangl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51" name="Oval 50"/>
                    <p:cNvSpPr/>
                    <p:nvPr/>
                  </p:nvSpPr>
                  <p:spPr>
                    <a:xfrm rot="19456903">
                      <a:off x="7490056" y="168501"/>
                      <a:ext cx="714380" cy="57147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</p:grpSp>
              <p:grpSp>
                <p:nvGrpSpPr>
                  <p:cNvPr id="8" name="Group 37"/>
                  <p:cNvGrpSpPr/>
                  <p:nvPr/>
                </p:nvGrpSpPr>
                <p:grpSpPr>
                  <a:xfrm rot="17002173" flipH="1">
                    <a:off x="877634" y="4850663"/>
                    <a:ext cx="3374433" cy="945110"/>
                    <a:chOff x="5798388" y="171495"/>
                    <a:chExt cx="3587717" cy="1349935"/>
                  </a:xfrm>
                </p:grpSpPr>
                <p:sp>
                  <p:nvSpPr>
                    <p:cNvPr id="46" name="Isosceles Triangle 45"/>
                    <p:cNvSpPr/>
                    <p:nvPr/>
                  </p:nvSpPr>
                  <p:spPr>
                    <a:xfrm rot="3130807">
                      <a:off x="6664776" y="-149877"/>
                      <a:ext cx="804919" cy="2537695"/>
                    </a:xfrm>
                    <a:prstGeom prst="triangle">
                      <a:avLst/>
                    </a:prstGeom>
                    <a:solidFill>
                      <a:srgbClr val="FA8C12"/>
                    </a:solidFill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47" name="Isosceles Triangle 46"/>
                    <p:cNvSpPr/>
                    <p:nvPr/>
                  </p:nvSpPr>
                  <p:spPr>
                    <a:xfrm rot="7404283">
                      <a:off x="8277508" y="95489"/>
                      <a:ext cx="421319" cy="1795875"/>
                    </a:xfrm>
                    <a:prstGeom prst="triangl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48" name="Oval 47"/>
                    <p:cNvSpPr/>
                    <p:nvPr/>
                  </p:nvSpPr>
                  <p:spPr>
                    <a:xfrm rot="19456903">
                      <a:off x="7497908" y="171495"/>
                      <a:ext cx="714381" cy="571479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</p:grpSp>
              <p:grpSp>
                <p:nvGrpSpPr>
                  <p:cNvPr id="9" name="Group 29"/>
                  <p:cNvGrpSpPr/>
                  <p:nvPr/>
                </p:nvGrpSpPr>
                <p:grpSpPr>
                  <a:xfrm rot="20836464" flipH="1">
                    <a:off x="1015904" y="2527969"/>
                    <a:ext cx="7366250" cy="3134949"/>
                    <a:chOff x="304970" y="1757742"/>
                    <a:chExt cx="8497836" cy="3463260"/>
                  </a:xfrm>
                </p:grpSpPr>
                <p:sp>
                  <p:nvSpPr>
                    <p:cNvPr id="43" name="Isosceles Triangle 42"/>
                    <p:cNvSpPr/>
                    <p:nvPr/>
                  </p:nvSpPr>
                  <p:spPr>
                    <a:xfrm rot="4922369">
                      <a:off x="6901594" y="865217"/>
                      <a:ext cx="575399" cy="2537692"/>
                    </a:xfrm>
                    <a:prstGeom prst="triangle">
                      <a:avLst/>
                    </a:prstGeom>
                    <a:solidFill>
                      <a:srgbClr val="FA8C12"/>
                    </a:solidFill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44" name="Isosceles Triangle 43"/>
                    <p:cNvSpPr/>
                    <p:nvPr/>
                  </p:nvSpPr>
                  <p:spPr>
                    <a:xfrm rot="9195845">
                      <a:off x="8362840" y="1801871"/>
                      <a:ext cx="439966" cy="1719761"/>
                    </a:xfrm>
                    <a:prstGeom prst="triangl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45" name="Oval 44"/>
                    <p:cNvSpPr/>
                    <p:nvPr/>
                  </p:nvSpPr>
                  <p:spPr>
                    <a:xfrm rot="21248465">
                      <a:off x="7855982" y="1757742"/>
                      <a:ext cx="646475" cy="435390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56" name="Isosceles Triangle 55"/>
                    <p:cNvSpPr/>
                    <p:nvPr/>
                  </p:nvSpPr>
                  <p:spPr>
                    <a:xfrm rot="15150559" flipH="1">
                      <a:off x="1286118" y="2033153"/>
                      <a:ext cx="575399" cy="2537695"/>
                    </a:xfrm>
                    <a:prstGeom prst="triangle">
                      <a:avLst/>
                    </a:prstGeom>
                    <a:solidFill>
                      <a:srgbClr val="FA8C12"/>
                    </a:solidFill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57" name="Isosceles Triangle 56"/>
                    <p:cNvSpPr/>
                    <p:nvPr/>
                  </p:nvSpPr>
                  <p:spPr>
                    <a:xfrm rot="10877083" flipH="1">
                      <a:off x="446791" y="3501239"/>
                      <a:ext cx="439966" cy="1719763"/>
                    </a:xfrm>
                    <a:prstGeom prst="triangl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58" name="Oval 57"/>
                    <p:cNvSpPr/>
                    <p:nvPr/>
                  </p:nvSpPr>
                  <p:spPr>
                    <a:xfrm rot="20424463" flipH="1">
                      <a:off x="357094" y="3331272"/>
                      <a:ext cx="646475" cy="435390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</p:grpSp>
              <p:grpSp>
                <p:nvGrpSpPr>
                  <p:cNvPr id="10" name="Group 28"/>
                  <p:cNvGrpSpPr/>
                  <p:nvPr/>
                </p:nvGrpSpPr>
                <p:grpSpPr>
                  <a:xfrm flipH="1">
                    <a:off x="1036167" y="1023778"/>
                    <a:ext cx="2727122" cy="1624903"/>
                    <a:chOff x="5486796" y="346328"/>
                    <a:chExt cx="3205381" cy="2025943"/>
                  </a:xfrm>
                </p:grpSpPr>
                <p:sp>
                  <p:nvSpPr>
                    <p:cNvPr id="40" name="Isosceles Triangle 39"/>
                    <p:cNvSpPr/>
                    <p:nvPr/>
                  </p:nvSpPr>
                  <p:spPr>
                    <a:xfrm rot="3130807">
                      <a:off x="6712208" y="-125353"/>
                      <a:ext cx="667308" cy="3118131"/>
                    </a:xfrm>
                    <a:prstGeom prst="triangle">
                      <a:avLst/>
                    </a:prstGeom>
                    <a:solidFill>
                      <a:srgbClr val="FA8C12"/>
                    </a:solidFill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41" name="Isosceles Triangle 40"/>
                    <p:cNvSpPr/>
                    <p:nvPr/>
                  </p:nvSpPr>
                  <p:spPr>
                    <a:xfrm rot="9448520">
                      <a:off x="8308250" y="401489"/>
                      <a:ext cx="383927" cy="1970782"/>
                    </a:xfrm>
                    <a:prstGeom prst="triangl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42" name="Oval 41"/>
                    <p:cNvSpPr/>
                    <p:nvPr/>
                  </p:nvSpPr>
                  <p:spPr>
                    <a:xfrm rot="20581400">
                      <a:off x="7771654" y="346328"/>
                      <a:ext cx="714380" cy="452578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</p:grpSp>
              <p:grpSp>
                <p:nvGrpSpPr>
                  <p:cNvPr id="13" name="Group 28"/>
                  <p:cNvGrpSpPr/>
                  <p:nvPr/>
                </p:nvGrpSpPr>
                <p:grpSpPr>
                  <a:xfrm>
                    <a:off x="5540195" y="963309"/>
                    <a:ext cx="2643210" cy="1621595"/>
                    <a:chOff x="5584054" y="285017"/>
                    <a:chExt cx="3106751" cy="2021820"/>
                  </a:xfrm>
                </p:grpSpPr>
                <p:sp>
                  <p:nvSpPr>
                    <p:cNvPr id="31" name="Isosceles Triangle 22"/>
                    <p:cNvSpPr/>
                    <p:nvPr/>
                  </p:nvSpPr>
                  <p:spPr>
                    <a:xfrm rot="3130807">
                      <a:off x="6794687" y="-191985"/>
                      <a:ext cx="617690" cy="3038956"/>
                    </a:xfrm>
                    <a:prstGeom prst="triangle">
                      <a:avLst/>
                    </a:prstGeom>
                    <a:solidFill>
                      <a:srgbClr val="FA8C12"/>
                    </a:solidFill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32" name="Isosceles Triangle 26"/>
                    <p:cNvSpPr/>
                    <p:nvPr/>
                  </p:nvSpPr>
                  <p:spPr>
                    <a:xfrm rot="9243995">
                      <a:off x="8306878" y="336055"/>
                      <a:ext cx="383927" cy="1970782"/>
                    </a:xfrm>
                    <a:prstGeom prst="triangl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sp>
                  <p:nvSpPr>
                    <p:cNvPr id="33" name="Oval 27"/>
                    <p:cNvSpPr/>
                    <p:nvPr/>
                  </p:nvSpPr>
                  <p:spPr>
                    <a:xfrm rot="20581400">
                      <a:off x="7681384" y="285017"/>
                      <a:ext cx="714380" cy="452577"/>
                    </a:xfrm>
                    <a:prstGeom prst="ellipse">
                      <a:avLst/>
                    </a:prstGeom>
                  </p:spPr>
                  <p:style>
                    <a:lnRef idx="0">
                      <a:schemeClr val="accent6"/>
                    </a:lnRef>
                    <a:fillRef idx="3">
                      <a:schemeClr val="accent6"/>
                    </a:fillRef>
                    <a:effectRef idx="3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</p:grpSp>
              <p:grpSp>
                <p:nvGrpSpPr>
                  <p:cNvPr id="14" name="Group 21"/>
                  <p:cNvGrpSpPr/>
                  <p:nvPr/>
                </p:nvGrpSpPr>
                <p:grpSpPr>
                  <a:xfrm>
                    <a:off x="3143768" y="214289"/>
                    <a:ext cx="3038956" cy="4382659"/>
                    <a:chOff x="2500298" y="1142982"/>
                    <a:chExt cx="3571900" cy="4158413"/>
                  </a:xfrm>
                </p:grpSpPr>
                <p:grpSp>
                  <p:nvGrpSpPr>
                    <p:cNvPr id="15" name="Group 18"/>
                    <p:cNvGrpSpPr/>
                    <p:nvPr/>
                  </p:nvGrpSpPr>
                  <p:grpSpPr>
                    <a:xfrm flipH="1">
                      <a:off x="3571868" y="2250273"/>
                      <a:ext cx="642942" cy="607223"/>
                      <a:chOff x="6715140" y="1269985"/>
                      <a:chExt cx="928694" cy="944569"/>
                    </a:xfrm>
                  </p:grpSpPr>
                  <p:sp>
                    <p:nvSpPr>
                      <p:cNvPr id="29" name="Oval 19"/>
                      <p:cNvSpPr/>
                      <p:nvPr/>
                    </p:nvSpPr>
                    <p:spPr>
                      <a:xfrm>
                        <a:off x="6715140" y="1428736"/>
                        <a:ext cx="928694" cy="785818"/>
                      </a:xfrm>
                      <a:prstGeom prst="ellipse">
                        <a:avLst/>
                      </a:prstGeom>
                    </p:spPr>
                    <p:style>
                      <a:lnRef idx="0">
                        <a:schemeClr val="accent6"/>
                      </a:lnRef>
                      <a:fillRef idx="3">
                        <a:schemeClr val="accent6"/>
                      </a:fillRef>
                      <a:effectRef idx="3">
                        <a:schemeClr val="accent6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MY"/>
                      </a:p>
                    </p:txBody>
                  </p:sp>
                  <p:sp>
                    <p:nvSpPr>
                      <p:cNvPr id="30" name="Oval 20"/>
                      <p:cNvSpPr/>
                      <p:nvPr/>
                    </p:nvSpPr>
                    <p:spPr>
                      <a:xfrm>
                        <a:off x="7040579" y="1269985"/>
                        <a:ext cx="500067" cy="500066"/>
                      </a:xfrm>
                      <a:prstGeom prst="ellipse">
                        <a:avLst/>
                      </a:prstGeom>
                      <a:solidFill>
                        <a:srgbClr val="FFC000"/>
                      </a:solidFill>
                    </p:spPr>
                    <p:style>
                      <a:lnRef idx="0">
                        <a:schemeClr val="accent6"/>
                      </a:lnRef>
                      <a:fillRef idx="3">
                        <a:schemeClr val="accent6"/>
                      </a:fillRef>
                      <a:effectRef idx="3">
                        <a:schemeClr val="accent6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MY"/>
                      </a:p>
                    </p:txBody>
                  </p:sp>
                </p:grpSp>
                <p:grpSp>
                  <p:nvGrpSpPr>
                    <p:cNvPr id="16" name="Group 17"/>
                    <p:cNvGrpSpPr/>
                    <p:nvPr/>
                  </p:nvGrpSpPr>
                  <p:grpSpPr>
                    <a:xfrm>
                      <a:off x="4357686" y="2250273"/>
                      <a:ext cx="642942" cy="607223"/>
                      <a:chOff x="6715140" y="1269985"/>
                      <a:chExt cx="928694" cy="944569"/>
                    </a:xfrm>
                  </p:grpSpPr>
                  <p:sp>
                    <p:nvSpPr>
                      <p:cNvPr id="27" name="Oval 15"/>
                      <p:cNvSpPr/>
                      <p:nvPr/>
                    </p:nvSpPr>
                    <p:spPr>
                      <a:xfrm>
                        <a:off x="6715140" y="1428736"/>
                        <a:ext cx="928694" cy="785818"/>
                      </a:xfrm>
                      <a:prstGeom prst="ellipse">
                        <a:avLst/>
                      </a:prstGeom>
                    </p:spPr>
                    <p:style>
                      <a:lnRef idx="0">
                        <a:schemeClr val="accent6"/>
                      </a:lnRef>
                      <a:fillRef idx="3">
                        <a:schemeClr val="accent6"/>
                      </a:fillRef>
                      <a:effectRef idx="3">
                        <a:schemeClr val="accent6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MY"/>
                      </a:p>
                    </p:txBody>
                  </p:sp>
                  <p:sp>
                    <p:nvSpPr>
                      <p:cNvPr id="28" name="Oval 16"/>
                      <p:cNvSpPr/>
                      <p:nvPr/>
                    </p:nvSpPr>
                    <p:spPr>
                      <a:xfrm>
                        <a:off x="7040579" y="1269985"/>
                        <a:ext cx="500067" cy="500066"/>
                      </a:xfrm>
                      <a:prstGeom prst="ellipse">
                        <a:avLst/>
                      </a:prstGeom>
                      <a:solidFill>
                        <a:srgbClr val="FFC000"/>
                      </a:solidFill>
                    </p:spPr>
                    <p:style>
                      <a:lnRef idx="0">
                        <a:schemeClr val="accent6"/>
                      </a:lnRef>
                      <a:fillRef idx="3">
                        <a:schemeClr val="accent6"/>
                      </a:fillRef>
                      <a:effectRef idx="3">
                        <a:schemeClr val="accent6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MY"/>
                      </a:p>
                    </p:txBody>
                  </p:sp>
                </p:grpSp>
                <p:grpSp>
                  <p:nvGrpSpPr>
                    <p:cNvPr id="17" name="Group 14"/>
                    <p:cNvGrpSpPr/>
                    <p:nvPr/>
                  </p:nvGrpSpPr>
                  <p:grpSpPr>
                    <a:xfrm>
                      <a:off x="2500298" y="1142982"/>
                      <a:ext cx="3571900" cy="4158413"/>
                      <a:chOff x="2571736" y="770785"/>
                      <a:chExt cx="3571900" cy="4158413"/>
                    </a:xfrm>
                  </p:grpSpPr>
                  <p:grpSp>
                    <p:nvGrpSpPr>
                      <p:cNvPr id="18" name="Group 10"/>
                      <p:cNvGrpSpPr/>
                      <p:nvPr/>
                    </p:nvGrpSpPr>
                    <p:grpSpPr>
                      <a:xfrm rot="20492812">
                        <a:off x="2613331" y="770785"/>
                        <a:ext cx="1357322" cy="2214577"/>
                        <a:chOff x="928662" y="571480"/>
                        <a:chExt cx="2279058" cy="3643338"/>
                      </a:xfrm>
                    </p:grpSpPr>
                    <p:sp>
                      <p:nvSpPr>
                        <p:cNvPr id="24" name="Moon 11"/>
                        <p:cNvSpPr/>
                        <p:nvPr/>
                      </p:nvSpPr>
                      <p:spPr>
                        <a:xfrm>
                          <a:off x="928662" y="1714488"/>
                          <a:ext cx="1214446" cy="2500330"/>
                        </a:xfrm>
                        <a:prstGeom prst="moon">
                          <a:avLst/>
                        </a:prstGeom>
                        <a:solidFill>
                          <a:srgbClr val="FA8C12"/>
                        </a:solidFill>
                        <a:ln>
                          <a:noFill/>
                        </a:ln>
                      </p:spPr>
                      <p:style>
                        <a:lnRef idx="0">
                          <a:schemeClr val="accent6"/>
                        </a:lnRef>
                        <a:fillRef idx="3">
                          <a:schemeClr val="accent6"/>
                        </a:fillRef>
                        <a:effectRef idx="3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MY"/>
                        </a:p>
                      </p:txBody>
                    </p:sp>
                    <p:sp>
                      <p:nvSpPr>
                        <p:cNvPr id="25" name="Flowchart: Decision 12"/>
                        <p:cNvSpPr/>
                        <p:nvPr/>
                      </p:nvSpPr>
                      <p:spPr>
                        <a:xfrm rot="2278330">
                          <a:off x="1214414" y="571480"/>
                          <a:ext cx="1214446" cy="2143140"/>
                        </a:xfrm>
                        <a:prstGeom prst="flowChartDecision">
                          <a:avLst/>
                        </a:prstGeom>
                        <a:solidFill>
                          <a:srgbClr val="FA8C12"/>
                        </a:solidFill>
                        <a:ln>
                          <a:noFill/>
                        </a:ln>
                      </p:spPr>
                      <p:style>
                        <a:lnRef idx="0">
                          <a:schemeClr val="accent6"/>
                        </a:lnRef>
                        <a:fillRef idx="3">
                          <a:schemeClr val="accent6"/>
                        </a:fillRef>
                        <a:effectRef idx="3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MY"/>
                        </a:p>
                      </p:txBody>
                    </p:sp>
                    <p:sp>
                      <p:nvSpPr>
                        <p:cNvPr id="26" name="Flowchart: Decision 13"/>
                        <p:cNvSpPr/>
                        <p:nvPr/>
                      </p:nvSpPr>
                      <p:spPr>
                        <a:xfrm rot="4309856">
                          <a:off x="1528927" y="1089153"/>
                          <a:ext cx="1214446" cy="2143140"/>
                        </a:xfrm>
                        <a:prstGeom prst="flowChartDecision">
                          <a:avLst/>
                        </a:prstGeom>
                        <a:solidFill>
                          <a:srgbClr val="FA8C12"/>
                        </a:solidFill>
                        <a:ln>
                          <a:noFill/>
                        </a:ln>
                      </p:spPr>
                      <p:style>
                        <a:lnRef idx="0">
                          <a:schemeClr val="accent6"/>
                        </a:lnRef>
                        <a:fillRef idx="3">
                          <a:schemeClr val="accent6"/>
                        </a:fillRef>
                        <a:effectRef idx="3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MY"/>
                        </a:p>
                      </p:txBody>
                    </p:sp>
                  </p:grpSp>
                  <p:grpSp>
                    <p:nvGrpSpPr>
                      <p:cNvPr id="19" name="Group 6"/>
                      <p:cNvGrpSpPr/>
                      <p:nvPr/>
                    </p:nvGrpSpPr>
                    <p:grpSpPr>
                      <a:xfrm rot="1107188" flipH="1">
                        <a:off x="4714876" y="785792"/>
                        <a:ext cx="1357322" cy="2214577"/>
                        <a:chOff x="928662" y="571480"/>
                        <a:chExt cx="2279058" cy="3643338"/>
                      </a:xfrm>
                    </p:grpSpPr>
                    <p:sp>
                      <p:nvSpPr>
                        <p:cNvPr id="21" name="Moon 7"/>
                        <p:cNvSpPr/>
                        <p:nvPr/>
                      </p:nvSpPr>
                      <p:spPr>
                        <a:xfrm>
                          <a:off x="928662" y="1714488"/>
                          <a:ext cx="1214446" cy="2500330"/>
                        </a:xfrm>
                        <a:prstGeom prst="moon">
                          <a:avLst/>
                        </a:prstGeom>
                        <a:solidFill>
                          <a:srgbClr val="FA8C12"/>
                        </a:solidFill>
                        <a:ln>
                          <a:noFill/>
                        </a:ln>
                      </p:spPr>
                      <p:style>
                        <a:lnRef idx="0">
                          <a:schemeClr val="accent6"/>
                        </a:lnRef>
                        <a:fillRef idx="3">
                          <a:schemeClr val="accent6"/>
                        </a:fillRef>
                        <a:effectRef idx="3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MY"/>
                        </a:p>
                      </p:txBody>
                    </p:sp>
                    <p:sp>
                      <p:nvSpPr>
                        <p:cNvPr id="22" name="Flowchart: Decision 8"/>
                        <p:cNvSpPr/>
                        <p:nvPr/>
                      </p:nvSpPr>
                      <p:spPr>
                        <a:xfrm rot="2278330">
                          <a:off x="1214414" y="571480"/>
                          <a:ext cx="1214446" cy="2143140"/>
                        </a:xfrm>
                        <a:prstGeom prst="flowChartDecision">
                          <a:avLst/>
                        </a:prstGeom>
                        <a:solidFill>
                          <a:srgbClr val="FA8C12"/>
                        </a:solidFill>
                        <a:ln>
                          <a:noFill/>
                        </a:ln>
                      </p:spPr>
                      <p:style>
                        <a:lnRef idx="0">
                          <a:schemeClr val="accent6"/>
                        </a:lnRef>
                        <a:fillRef idx="3">
                          <a:schemeClr val="accent6"/>
                        </a:fillRef>
                        <a:effectRef idx="3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MY"/>
                        </a:p>
                      </p:txBody>
                    </p:sp>
                    <p:sp>
                      <p:nvSpPr>
                        <p:cNvPr id="23" name="Flowchart: Decision 9"/>
                        <p:cNvSpPr/>
                        <p:nvPr/>
                      </p:nvSpPr>
                      <p:spPr>
                        <a:xfrm rot="4309856">
                          <a:off x="1528927" y="1089153"/>
                          <a:ext cx="1214446" cy="2143140"/>
                        </a:xfrm>
                        <a:prstGeom prst="flowChartDecision">
                          <a:avLst/>
                        </a:prstGeom>
                        <a:solidFill>
                          <a:srgbClr val="FA8C12"/>
                        </a:solidFill>
                        <a:ln>
                          <a:noFill/>
                        </a:ln>
                      </p:spPr>
                      <p:style>
                        <a:lnRef idx="0">
                          <a:schemeClr val="accent6"/>
                        </a:lnRef>
                        <a:fillRef idx="3">
                          <a:schemeClr val="accent6"/>
                        </a:fillRef>
                        <a:effectRef idx="3">
                          <a:schemeClr val="accent6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MY"/>
                        </a:p>
                      </p:txBody>
                    </p:sp>
                  </p:grpSp>
                  <p:sp>
                    <p:nvSpPr>
                      <p:cNvPr id="20" name="Oval 19"/>
                      <p:cNvSpPr/>
                      <p:nvPr/>
                    </p:nvSpPr>
                    <p:spPr>
                      <a:xfrm>
                        <a:off x="2571736" y="2214554"/>
                        <a:ext cx="3571900" cy="2714644"/>
                      </a:xfrm>
                      <a:prstGeom prst="ellipse">
                        <a:avLst/>
                      </a:prstGeom>
                      <a:solidFill>
                        <a:srgbClr val="FA8C12"/>
                      </a:solidFill>
                    </p:spPr>
                    <p:style>
                      <a:lnRef idx="0">
                        <a:schemeClr val="accent6"/>
                      </a:lnRef>
                      <a:fillRef idx="3">
                        <a:schemeClr val="accent6"/>
                      </a:fillRef>
                      <a:effectRef idx="3">
                        <a:schemeClr val="accent6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MY"/>
                      </a:p>
                    </p:txBody>
                  </p:sp>
                </p:grpSp>
              </p:grpSp>
            </p:grpSp>
            <p:sp>
              <p:nvSpPr>
                <p:cNvPr id="4" name="Oval 3"/>
                <p:cNvSpPr/>
                <p:nvPr/>
              </p:nvSpPr>
              <p:spPr>
                <a:xfrm>
                  <a:off x="4000496" y="1285860"/>
                  <a:ext cx="142876" cy="142876"/>
                </a:xfrm>
                <a:prstGeom prst="ellips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MY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" name="Oval 4"/>
                <p:cNvSpPr/>
                <p:nvPr/>
              </p:nvSpPr>
              <p:spPr>
                <a:xfrm>
                  <a:off x="4857752" y="1285860"/>
                  <a:ext cx="142876" cy="142876"/>
                </a:xfrm>
                <a:prstGeom prst="ellips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MY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9" name="Rectangle 58"/>
              <p:cNvSpPr/>
              <p:nvPr/>
            </p:nvSpPr>
            <p:spPr>
              <a:xfrm>
                <a:off x="3041617" y="2428868"/>
                <a:ext cx="2959143" cy="163121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0" cap="none" spc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TEORI</a:t>
                </a:r>
              </a:p>
              <a:p>
                <a:pPr algn="ctr"/>
                <a:r>
                  <a:rPr lang="en-US" sz="2000" b="0" cap="none" spc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PERKEMBANGAN ARTISTIK</a:t>
                </a:r>
              </a:p>
              <a:p>
                <a:pPr algn="ctr"/>
                <a:r>
                  <a:rPr lang="en-US" sz="200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LOWENFELD &amp; BRITAIN</a:t>
                </a:r>
              </a:p>
              <a:p>
                <a:pPr algn="ctr"/>
                <a:r>
                  <a:rPr lang="en-US" sz="2000" b="0" cap="none" spc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(1992)</a:t>
                </a:r>
              </a:p>
              <a:p>
                <a:pPr algn="ctr"/>
                <a:r>
                  <a:rPr lang="en-US" sz="200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6 PERINGKAT</a:t>
                </a:r>
                <a:endParaRPr lang="en-US" sz="2000" b="0" cap="none" spc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 rot="2208311">
                <a:off x="1896898" y="1953702"/>
                <a:ext cx="1430135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cap="none" spc="0" smtClean="0">
                    <a:ln w="12700">
                      <a:noFill/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CONTENGAN</a:t>
                </a:r>
                <a:endParaRPr lang="en-US" cap="none" spc="0">
                  <a:ln w="12700">
                    <a:noFill/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 rot="19456995">
                <a:off x="5605603" y="1830757"/>
                <a:ext cx="1550040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cap="none" spc="0" smtClean="0">
                    <a:ln w="12700">
                      <a:noFill/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PRASKEMATIK</a:t>
                </a:r>
                <a:endParaRPr lang="en-US" cap="none" spc="0">
                  <a:ln w="12700">
                    <a:noFill/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142976" y="1059404"/>
                <a:ext cx="425116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b="1" cap="none" spc="0" smtClean="0">
                    <a:ln w="12700">
                      <a:solidFill>
                        <a:schemeClr val="tx1"/>
                      </a:solidFill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P1</a:t>
                </a:r>
                <a:endParaRPr lang="en-US" b="1" cap="none" spc="0">
                  <a:ln w="12700">
                    <a:solidFill>
                      <a:schemeClr val="tx1"/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7286644" y="1000108"/>
                <a:ext cx="425116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b="1" cap="none" spc="0" smtClean="0">
                    <a:ln w="12700">
                      <a:solidFill>
                        <a:schemeClr val="tx1"/>
                      </a:solidFill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P2</a:t>
                </a:r>
                <a:endParaRPr lang="en-US" b="1" cap="none" spc="0">
                  <a:ln w="12700">
                    <a:solidFill>
                      <a:schemeClr val="tx1"/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000100" y="3214686"/>
                <a:ext cx="425116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b="1" cap="none" spc="0" smtClean="0">
                    <a:ln w="12700">
                      <a:solidFill>
                        <a:schemeClr val="tx1"/>
                      </a:solidFill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P3</a:t>
                </a:r>
                <a:endParaRPr lang="en-US" b="1" cap="none" spc="0">
                  <a:ln w="12700">
                    <a:solidFill>
                      <a:schemeClr val="tx1"/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7643834" y="3143248"/>
                <a:ext cx="425116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b="1" cap="none" spc="0" smtClean="0">
                    <a:ln w="12700">
                      <a:solidFill>
                        <a:schemeClr val="tx1"/>
                      </a:solidFill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P4</a:t>
                </a:r>
                <a:endParaRPr lang="en-US" b="1" cap="none" spc="0">
                  <a:ln w="12700">
                    <a:solidFill>
                      <a:schemeClr val="tx1"/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1857356" y="5214950"/>
                <a:ext cx="425116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b="1" cap="none" spc="0" smtClean="0">
                    <a:ln w="12700">
                      <a:solidFill>
                        <a:schemeClr val="tx1"/>
                      </a:solidFill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P5</a:t>
                </a:r>
                <a:endParaRPr lang="en-US" b="1" cap="none" spc="0">
                  <a:ln w="12700">
                    <a:solidFill>
                      <a:schemeClr val="tx1"/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6715140" y="5214950"/>
                <a:ext cx="425116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b="1" cap="none" spc="0" smtClean="0">
                    <a:ln w="12700">
                      <a:solidFill>
                        <a:schemeClr val="tx1"/>
                      </a:solidFill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P6</a:t>
                </a:r>
                <a:endParaRPr lang="en-US" b="1" cap="none" spc="0">
                  <a:ln w="12700">
                    <a:solidFill>
                      <a:schemeClr val="tx1"/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1928794" y="3143248"/>
                <a:ext cx="1157303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cap="none" spc="0" smtClean="0">
                    <a:ln w="12700">
                      <a:noFill/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SKEMATIK</a:t>
                </a:r>
                <a:endParaRPr lang="en-US" cap="none" spc="0">
                  <a:ln w="12700">
                    <a:noFill/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6014061" y="2928934"/>
                <a:ext cx="1344021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cap="none" spc="0" smtClean="0">
                    <a:ln w="12700">
                      <a:noFill/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KESEDARAN</a:t>
                </a:r>
              </a:p>
              <a:p>
                <a:pPr algn="ctr"/>
                <a:r>
                  <a:rPr lang="en-US" smtClean="0">
                    <a:ln w="12700">
                      <a:noFill/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REALISMA</a:t>
                </a:r>
                <a:endParaRPr lang="en-US" cap="none" spc="0">
                  <a:ln w="12700">
                    <a:noFill/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 rot="19326392">
                <a:off x="2484204" y="4320538"/>
                <a:ext cx="1168911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cap="none" spc="0" smtClean="0">
                    <a:ln w="12700">
                      <a:noFill/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RASIONAL</a:t>
                </a:r>
                <a:endParaRPr lang="en-US" cap="none" spc="0">
                  <a:ln w="12700">
                    <a:noFill/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 rot="2273608" flipH="1">
                <a:off x="5387390" y="4253476"/>
                <a:ext cx="1233030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cap="none" spc="0" smtClean="0">
                    <a:ln w="12700">
                      <a:noFill/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“PERIOD IF</a:t>
                </a:r>
              </a:p>
              <a:p>
                <a:pPr algn="ctr"/>
                <a:r>
                  <a:rPr lang="en-US" smtClean="0">
                    <a:ln w="12700">
                      <a:noFill/>
                      <a:prstDash val="solid"/>
                    </a:ln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DECISION”</a:t>
                </a:r>
                <a:endParaRPr lang="en-US" cap="none" spc="0">
                  <a:ln w="12700">
                    <a:noFill/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1571604" y="642918"/>
              <a:ext cx="12144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- 2 – 4 </a:t>
              </a:r>
              <a:r>
                <a:rPr lang="en-US" sz="1400" b="1" err="1" smtClean="0"/>
                <a:t>Tahun</a:t>
              </a:r>
              <a:endParaRPr lang="en-MY" sz="1400" b="1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28596" y="1928802"/>
              <a:ext cx="23574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err="1" smtClean="0"/>
                <a:t>Contengan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secara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rawak</a:t>
              </a:r>
              <a:r>
                <a:rPr lang="en-US" sz="1400" b="1" smtClean="0"/>
                <a:t> (</a:t>
              </a:r>
              <a:r>
                <a:rPr lang="en-US" sz="1400" b="1" err="1" smtClean="0"/>
                <a:t>buat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garisan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dan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bulatan</a:t>
              </a:r>
              <a:endParaRPr lang="en-MY" sz="1400" b="1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858148" y="978083"/>
              <a:ext cx="1143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- 4 – 7 </a:t>
              </a:r>
              <a:r>
                <a:rPr lang="en-US" sz="1400" b="1" err="1" smtClean="0"/>
                <a:t>Tahun</a:t>
              </a:r>
              <a:endParaRPr lang="en-MY" sz="1400" b="1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929454" y="1571612"/>
              <a:ext cx="23574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Mula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melukis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objek</a:t>
              </a:r>
              <a:r>
                <a:rPr lang="en-US" sz="1400" b="1" smtClean="0"/>
                <a:t> yang </a:t>
              </a:r>
              <a:r>
                <a:rPr lang="en-US" sz="1400" b="1" err="1" smtClean="0"/>
                <a:t>dilihat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di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persekitaran</a:t>
              </a:r>
              <a:r>
                <a:rPr lang="en-US" sz="1400" b="1" smtClean="0"/>
                <a:t>.</a:t>
              </a:r>
              <a:endParaRPr lang="en-MY" sz="1400" b="1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572264" y="2047394"/>
              <a:ext cx="235745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Melukis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orang</a:t>
              </a:r>
              <a:r>
                <a:rPr lang="en-US" sz="1400" b="1" smtClean="0"/>
                <a:t> yang </a:t>
              </a:r>
              <a:r>
                <a:rPr lang="en-US" sz="1400" b="1" err="1" smtClean="0"/>
                <a:t>rapat</a:t>
              </a:r>
              <a:r>
                <a:rPr lang="en-US" sz="1400" b="1" smtClean="0"/>
                <a:t>, </a:t>
              </a:r>
              <a:r>
                <a:rPr lang="en-US" sz="1400" b="1" err="1" smtClean="0"/>
                <a:t>seolah-olah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terapung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dengan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saiz</a:t>
              </a:r>
              <a:r>
                <a:rPr lang="en-US" sz="1400" b="1" smtClean="0"/>
                <a:t> yang </a:t>
              </a:r>
              <a:r>
                <a:rPr lang="en-US" sz="1400" b="1" err="1" smtClean="0"/>
                <a:t>berbeza</a:t>
              </a:r>
              <a:r>
                <a:rPr lang="en-US" sz="1400" b="1" smtClean="0"/>
                <a:t>.</a:t>
              </a:r>
              <a:endParaRPr lang="en-MY" sz="1400" b="1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42910" y="2692595"/>
              <a:ext cx="12144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- 7 – 9 </a:t>
              </a:r>
              <a:r>
                <a:rPr lang="en-US" sz="1400" b="1" err="1" smtClean="0"/>
                <a:t>Tahun</a:t>
              </a:r>
              <a:endParaRPr lang="en-MY" sz="1400" b="1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71472" y="5000636"/>
              <a:ext cx="14287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- 12 – 14 </a:t>
              </a:r>
              <a:r>
                <a:rPr lang="en-US" sz="1400" b="1" err="1" smtClean="0"/>
                <a:t>Tahun</a:t>
              </a:r>
              <a:endParaRPr lang="en-MY" sz="1400" b="1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001024" y="3143248"/>
              <a:ext cx="12144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- 9 – 12 </a:t>
              </a:r>
              <a:r>
                <a:rPr lang="en-US" sz="1400" b="1" err="1" smtClean="0"/>
                <a:t>Tahun</a:t>
              </a:r>
              <a:endParaRPr lang="en-MY" sz="1400" b="1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286644" y="5214950"/>
              <a:ext cx="13573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- 14 – 17 </a:t>
              </a:r>
              <a:r>
                <a:rPr lang="en-US" sz="1400" b="1" err="1" smtClean="0"/>
                <a:t>Tahun</a:t>
              </a:r>
              <a:endParaRPr lang="en-MY" sz="1400" b="1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85786" y="3477284"/>
              <a:ext cx="23574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Objek</a:t>
              </a:r>
              <a:r>
                <a:rPr lang="en-US" sz="1400" b="1" smtClean="0"/>
                <a:t> yang </a:t>
              </a:r>
              <a:r>
                <a:rPr lang="en-US" sz="1400" b="1" err="1" smtClean="0"/>
                <a:t>dilukis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lebih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tersusun</a:t>
              </a:r>
              <a:r>
                <a:rPr lang="en-US" sz="1400" b="1" smtClean="0"/>
                <a:t>. </a:t>
              </a:r>
              <a:r>
                <a:rPr lang="en-US" sz="1400" b="1" err="1" smtClean="0"/>
                <a:t>Ada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langit</a:t>
              </a:r>
              <a:r>
                <a:rPr lang="en-US" sz="1400" b="1" smtClean="0"/>
                <a:t> &amp; </a:t>
              </a:r>
              <a:r>
                <a:rPr lang="en-US" sz="1400" b="1" err="1" smtClean="0"/>
                <a:t>tanah</a:t>
              </a:r>
              <a:r>
                <a:rPr lang="en-US" sz="1400" b="1" smtClean="0"/>
                <a:t>.</a:t>
              </a:r>
              <a:endParaRPr lang="en-MY" sz="1400" b="1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357158" y="4190534"/>
              <a:ext cx="235745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Lukisan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lebih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bebas</a:t>
              </a:r>
              <a:r>
                <a:rPr lang="en-US" sz="1400" b="1" smtClean="0"/>
                <a:t>, </a:t>
              </a:r>
              <a:r>
                <a:rPr lang="en-US" sz="1400" b="1" err="1" smtClean="0"/>
                <a:t>tidak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kisah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dgn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lukisan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rakan</a:t>
              </a:r>
              <a:r>
                <a:rPr lang="en-US" sz="1400" b="1" smtClean="0"/>
                <a:t> &amp; </a:t>
              </a:r>
              <a:r>
                <a:rPr lang="en-US" sz="1400" b="1" err="1" smtClean="0"/>
                <a:t>gemar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berkongsi</a:t>
              </a:r>
              <a:r>
                <a:rPr lang="en-US" sz="1400" b="1" smtClean="0"/>
                <a:t>.</a:t>
              </a:r>
              <a:endParaRPr lang="en-MY" sz="1400" b="1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357950" y="3429000"/>
              <a:ext cx="23574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Lukisan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lebih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realistik</a:t>
              </a:r>
              <a:r>
                <a:rPr lang="en-US" sz="1400" b="1" smtClean="0"/>
                <a:t> &amp; </a:t>
              </a:r>
              <a:r>
                <a:rPr lang="en-US" sz="1400" b="1" err="1" smtClean="0"/>
                <a:t>teliti</a:t>
              </a:r>
              <a:r>
                <a:rPr lang="en-US" sz="1400" b="1" smtClean="0"/>
                <a:t>.</a:t>
              </a:r>
              <a:endParaRPr lang="en-MY" sz="1400" b="1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786546" y="3975091"/>
              <a:ext cx="235745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Buat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perbandingan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dgn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lukisan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rakan</a:t>
              </a:r>
              <a:r>
                <a:rPr lang="en-US" sz="1400" b="1" smtClean="0"/>
                <a:t>, </a:t>
              </a:r>
              <a:r>
                <a:rPr lang="en-US" sz="1400" b="1" err="1" smtClean="0"/>
                <a:t>lebih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berhati-hati</a:t>
              </a:r>
              <a:r>
                <a:rPr lang="en-US" sz="1400" b="1" smtClean="0"/>
                <a:t>, </a:t>
              </a:r>
              <a:r>
                <a:rPr lang="en-US" sz="1400" b="1" err="1" smtClean="0"/>
                <a:t>titikberatkan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kualiti</a:t>
              </a:r>
              <a:r>
                <a:rPr lang="en-US" sz="1400" b="1" smtClean="0"/>
                <a:t> &amp; </a:t>
              </a:r>
              <a:r>
                <a:rPr lang="en-US" sz="1400" b="1" err="1" smtClean="0"/>
                <a:t>individualistik</a:t>
              </a:r>
              <a:r>
                <a:rPr lang="en-US" sz="1400" b="1" smtClean="0"/>
                <a:t>.</a:t>
              </a:r>
              <a:endParaRPr lang="en-MY" sz="1400" b="1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14282" y="5786454"/>
              <a:ext cx="23574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Lebih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peka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dgn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konsep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realistik</a:t>
              </a:r>
              <a:r>
                <a:rPr lang="en-US" sz="1400" b="1" smtClean="0"/>
                <a:t>/</a:t>
              </a:r>
              <a:r>
                <a:rPr lang="en-US" sz="1400" b="1" err="1" smtClean="0"/>
                <a:t>rasional</a:t>
              </a:r>
              <a:r>
                <a:rPr lang="en-US" sz="1400" b="1" smtClean="0"/>
                <a:t>.</a:t>
              </a:r>
              <a:endParaRPr lang="en-MY" sz="1400" b="1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000364" y="4500570"/>
              <a:ext cx="200026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Lebih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suka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membuat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peniruan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dgn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objek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di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sekeliling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berbanding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imaginasi</a:t>
              </a:r>
              <a:r>
                <a:rPr lang="en-US" sz="1400" b="1" smtClean="0"/>
                <a:t>.</a:t>
              </a:r>
              <a:endParaRPr lang="en-MY" sz="1400" b="1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500298" y="5429264"/>
              <a:ext cx="228601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Jarang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berkongsi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dgn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rakan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sebaya</a:t>
              </a:r>
              <a:r>
                <a:rPr lang="en-US" sz="1400" b="1" smtClean="0"/>
                <a:t> (</a:t>
              </a:r>
              <a:r>
                <a:rPr lang="en-US" sz="1400" b="1" err="1" smtClean="0"/>
                <a:t>malu</a:t>
              </a:r>
              <a:r>
                <a:rPr lang="en-US" sz="1400" b="1" smtClean="0"/>
                <a:t>/</a:t>
              </a:r>
              <a:r>
                <a:rPr lang="en-US" sz="1400" b="1" err="1" smtClean="0"/>
                <a:t>rendah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diri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jika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tidak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menarik</a:t>
              </a:r>
              <a:r>
                <a:rPr lang="en-US" sz="1400" b="1" smtClean="0"/>
                <a:t>.</a:t>
              </a:r>
              <a:endParaRPr lang="en-MY" sz="1400" b="1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929190" y="4929198"/>
              <a:ext cx="192882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Penekanan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terhadap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penghasilan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karya</a:t>
              </a:r>
              <a:r>
                <a:rPr lang="en-US" sz="1400" b="1" smtClean="0"/>
                <a:t>.</a:t>
              </a:r>
              <a:endParaRPr lang="en-MY" sz="1400" b="1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643438" y="5857892"/>
              <a:ext cx="192882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Memperlihatkan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kematangan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dlm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membuat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keputusan</a:t>
              </a:r>
              <a:r>
                <a:rPr lang="en-US" sz="1400" b="1" smtClean="0"/>
                <a:t>.</a:t>
              </a:r>
              <a:endParaRPr lang="en-MY" sz="1400" b="1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072330" y="5786454"/>
              <a:ext cx="192882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smtClean="0"/>
                <a:t>- </a:t>
              </a:r>
              <a:r>
                <a:rPr lang="en-US" sz="1400" b="1" err="1" smtClean="0"/>
                <a:t>Menggunakan</a:t>
              </a:r>
              <a:r>
                <a:rPr lang="en-US" sz="1400" b="1" smtClean="0"/>
                <a:t> bahan2 </a:t>
              </a:r>
              <a:r>
                <a:rPr lang="en-US" sz="1400" b="1" err="1" smtClean="0"/>
                <a:t>yg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sesuai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utk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menghasilkan</a:t>
              </a:r>
              <a:r>
                <a:rPr lang="en-US" sz="1400" b="1" smtClean="0"/>
                <a:t> </a:t>
              </a:r>
              <a:r>
                <a:rPr lang="en-US" sz="1400" b="1" err="1" smtClean="0"/>
                <a:t>karya</a:t>
              </a:r>
              <a:endParaRPr lang="en-MY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/>
        </p:nvGrpSpPr>
        <p:grpSpPr>
          <a:xfrm>
            <a:off x="381000" y="609600"/>
            <a:ext cx="8525586" cy="5456770"/>
            <a:chOff x="475571" y="643262"/>
            <a:chExt cx="8525586" cy="5456770"/>
          </a:xfrm>
        </p:grpSpPr>
        <p:sp>
          <p:nvSpPr>
            <p:cNvPr id="39" name="Isosceles Triangle 38"/>
            <p:cNvSpPr/>
            <p:nvPr/>
          </p:nvSpPr>
          <p:spPr>
            <a:xfrm rot="17512852" flipV="1">
              <a:off x="4746119" y="4313259"/>
              <a:ext cx="130981" cy="2157463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40" name="Isosceles Triangle 39"/>
            <p:cNvSpPr/>
            <p:nvPr/>
          </p:nvSpPr>
          <p:spPr>
            <a:xfrm rot="17512852" flipV="1">
              <a:off x="4174615" y="3170251"/>
              <a:ext cx="130981" cy="2157463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7" name="Isosceles Triangle 36"/>
            <p:cNvSpPr/>
            <p:nvPr/>
          </p:nvSpPr>
          <p:spPr>
            <a:xfrm rot="17512852" flipV="1">
              <a:off x="6817821" y="4241821"/>
              <a:ext cx="130981" cy="2157463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8" name="Isosceles Triangle 37"/>
            <p:cNvSpPr/>
            <p:nvPr/>
          </p:nvSpPr>
          <p:spPr>
            <a:xfrm rot="17512852" flipV="1">
              <a:off x="6246317" y="3098813"/>
              <a:ext cx="130981" cy="2157463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5" name="Isosceles Triangle 34"/>
            <p:cNvSpPr/>
            <p:nvPr/>
          </p:nvSpPr>
          <p:spPr>
            <a:xfrm rot="4087148">
              <a:off x="6483255" y="1455740"/>
              <a:ext cx="130981" cy="2157463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6" name="Isosceles Triangle 35"/>
            <p:cNvSpPr/>
            <p:nvPr/>
          </p:nvSpPr>
          <p:spPr>
            <a:xfrm rot="4087148">
              <a:off x="6910106" y="312731"/>
              <a:ext cx="130981" cy="2157463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4" name="Isosceles Triangle 33"/>
            <p:cNvSpPr/>
            <p:nvPr/>
          </p:nvSpPr>
          <p:spPr>
            <a:xfrm rot="4087148">
              <a:off x="4246053" y="1455739"/>
              <a:ext cx="130981" cy="2157463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7" name="Isosceles Triangle 26"/>
            <p:cNvSpPr/>
            <p:nvPr/>
          </p:nvSpPr>
          <p:spPr>
            <a:xfrm rot="4087148">
              <a:off x="4672904" y="312730"/>
              <a:ext cx="130981" cy="2157463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475571" y="949151"/>
              <a:ext cx="8525586" cy="4925491"/>
              <a:chOff x="632530" y="949151"/>
              <a:chExt cx="8404622" cy="4925491"/>
            </a:xfrm>
          </p:grpSpPr>
          <p:sp>
            <p:nvSpPr>
              <p:cNvPr id="24" name="Isosceles Triangle 23"/>
              <p:cNvSpPr/>
              <p:nvPr/>
            </p:nvSpPr>
            <p:spPr>
              <a:xfrm rot="20197135" flipH="1" flipV="1">
                <a:off x="5556603" y="3303998"/>
                <a:ext cx="621990" cy="2570644"/>
              </a:xfrm>
              <a:prstGeom prst="triangl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23" name="Isosceles Triangle 22"/>
              <p:cNvSpPr/>
              <p:nvPr/>
            </p:nvSpPr>
            <p:spPr>
              <a:xfrm rot="20197135" flipH="1" flipV="1">
                <a:off x="3413463" y="3269374"/>
                <a:ext cx="621990" cy="2570644"/>
              </a:xfrm>
              <a:prstGeom prst="triangl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22" name="Isosceles Triangle 21"/>
              <p:cNvSpPr/>
              <p:nvPr/>
            </p:nvSpPr>
            <p:spPr>
              <a:xfrm rot="1402865" flipH="1">
                <a:off x="3342025" y="1017982"/>
                <a:ext cx="621990" cy="2570644"/>
              </a:xfrm>
              <a:prstGeom prst="triangl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9" name="Isosceles Triangle 8"/>
              <p:cNvSpPr/>
              <p:nvPr/>
            </p:nvSpPr>
            <p:spPr>
              <a:xfrm rot="1402865" flipH="1">
                <a:off x="5556603" y="949151"/>
                <a:ext cx="621990" cy="2570644"/>
              </a:xfrm>
              <a:prstGeom prst="triangl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grpSp>
            <p:nvGrpSpPr>
              <p:cNvPr id="11" name="Group 19"/>
              <p:cNvGrpSpPr/>
              <p:nvPr/>
            </p:nvGrpSpPr>
            <p:grpSpPr>
              <a:xfrm>
                <a:off x="2302315" y="3140811"/>
                <a:ext cx="5214978" cy="502503"/>
                <a:chOff x="285720" y="821513"/>
                <a:chExt cx="7762929" cy="753757"/>
              </a:xfrm>
              <a:solidFill>
                <a:schemeClr val="bg2">
                  <a:lumMod val="75000"/>
                </a:schemeClr>
              </a:solidFill>
            </p:grpSpPr>
            <p:sp>
              <p:nvSpPr>
                <p:cNvPr id="14" name="Flowchart: Stored Data 13"/>
                <p:cNvSpPr/>
                <p:nvPr/>
              </p:nvSpPr>
              <p:spPr>
                <a:xfrm>
                  <a:off x="285720" y="821513"/>
                  <a:ext cx="1095381" cy="753757"/>
                </a:xfrm>
                <a:prstGeom prst="flowChartOnlineStorag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15" name="Flowchart: Stored Data 14"/>
                <p:cNvSpPr/>
                <p:nvPr/>
              </p:nvSpPr>
              <p:spPr>
                <a:xfrm>
                  <a:off x="1238227" y="821513"/>
                  <a:ext cx="1095381" cy="753757"/>
                </a:xfrm>
                <a:prstGeom prst="flowChartOnlineStorag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16" name="Flowchart: Stored Data 15"/>
                <p:cNvSpPr/>
                <p:nvPr/>
              </p:nvSpPr>
              <p:spPr>
                <a:xfrm>
                  <a:off x="2190733" y="821513"/>
                  <a:ext cx="1095382" cy="753757"/>
                </a:xfrm>
                <a:prstGeom prst="flowChartOnlineStorag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17" name="Flowchart: Stored Data 16"/>
                <p:cNvSpPr/>
                <p:nvPr/>
              </p:nvSpPr>
              <p:spPr>
                <a:xfrm>
                  <a:off x="3143240" y="821513"/>
                  <a:ext cx="1095381" cy="753757"/>
                </a:xfrm>
                <a:prstGeom prst="flowChartOnlineStorag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18" name="Flowchart: Stored Data 17"/>
                <p:cNvSpPr/>
                <p:nvPr/>
              </p:nvSpPr>
              <p:spPr>
                <a:xfrm>
                  <a:off x="4095747" y="821513"/>
                  <a:ext cx="1095381" cy="753757"/>
                </a:xfrm>
                <a:prstGeom prst="flowChartOnlineStorag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19" name="Flowchart: Stored Data 18"/>
                <p:cNvSpPr/>
                <p:nvPr/>
              </p:nvSpPr>
              <p:spPr>
                <a:xfrm>
                  <a:off x="5048255" y="821513"/>
                  <a:ext cx="1095381" cy="753757"/>
                </a:xfrm>
                <a:prstGeom prst="flowChartOnlineStorag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20" name="Flowchart: Stored Data 19"/>
                <p:cNvSpPr/>
                <p:nvPr/>
              </p:nvSpPr>
              <p:spPr>
                <a:xfrm>
                  <a:off x="6000760" y="821513"/>
                  <a:ext cx="1095381" cy="753757"/>
                </a:xfrm>
                <a:prstGeom prst="flowChartOnlineStorag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21" name="Flowchart: Stored Data 20"/>
                <p:cNvSpPr/>
                <p:nvPr/>
              </p:nvSpPr>
              <p:spPr>
                <a:xfrm>
                  <a:off x="6953268" y="821513"/>
                  <a:ext cx="1095381" cy="753757"/>
                </a:xfrm>
                <a:prstGeom prst="flowChartOnlineStorage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</p:grpSp>
          <p:pic>
            <p:nvPicPr>
              <p:cNvPr id="12" name="Picture 11" descr="Kepala ikan 6.jpg"/>
              <p:cNvPicPr/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38932" t="63858" r="42113" b="13082"/>
              <a:stretch>
                <a:fillRect/>
              </a:stretch>
            </p:blipFill>
            <p:spPr>
              <a:xfrm rot="10800000" flipH="1" flipV="1">
                <a:off x="632530" y="1945045"/>
                <a:ext cx="2136848" cy="2557964"/>
              </a:xfrm>
              <a:prstGeom prst="rect">
                <a:avLst/>
              </a:prstGeom>
            </p:spPr>
          </p:pic>
          <p:pic>
            <p:nvPicPr>
              <p:cNvPr id="13" name="Picture 12" descr="Kepala ikan 6.jpg"/>
              <p:cNvPicPr/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82096" t="70510" r="1784" b="8869"/>
              <a:stretch>
                <a:fillRect/>
              </a:stretch>
            </p:blipFill>
            <p:spPr>
              <a:xfrm flipV="1">
                <a:off x="7215206" y="1857364"/>
                <a:ext cx="1821946" cy="2296867"/>
              </a:xfrm>
              <a:prstGeom prst="rect">
                <a:avLst/>
              </a:prstGeom>
            </p:spPr>
          </p:pic>
        </p:grpSp>
        <p:sp>
          <p:nvSpPr>
            <p:cNvPr id="28" name="Rectangle 27"/>
            <p:cNvSpPr/>
            <p:nvPr/>
          </p:nvSpPr>
          <p:spPr>
            <a:xfrm>
              <a:off x="3143240" y="3071810"/>
              <a:ext cx="4363374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b="1" dirty="0" smtClean="0">
                  <a:ln w="19050">
                    <a:noFill/>
                    <a:prstDash val="solid"/>
                  </a:ln>
                </a:rPr>
                <a:t>PENGETAHUAN ASAS DALAM SENI VISUAL </a:t>
              </a:r>
              <a:endParaRPr lang="en-US" b="1" cap="none" spc="0" dirty="0">
                <a:ln w="19050">
                  <a:noFill/>
                  <a:prstDash val="solid"/>
                </a:ln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8027253">
              <a:off x="2130667" y="1891667"/>
              <a:ext cx="24777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1600" b="1" dirty="0" smtClean="0"/>
                <a:t>ASAS SENI VISUAL</a:t>
              </a:r>
              <a:endParaRPr lang="en-MY" sz="16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 rot="18088383">
              <a:off x="4290253" y="1814081"/>
              <a:ext cx="26801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1600" b="1" dirty="0" smtClean="0"/>
                <a:t>ASAS SINI REKA</a:t>
              </a:r>
              <a:endParaRPr lang="en-MY" sz="16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 rot="14371612" flipH="1" flipV="1">
              <a:off x="2057144" y="4590660"/>
              <a:ext cx="26801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1600" b="1" dirty="0" smtClean="0"/>
                <a:t>AKTIVITI SENI VISUAL</a:t>
              </a:r>
              <a:endParaRPr lang="en-MY" sz="16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 rot="14384403" flipH="1" flipV="1">
              <a:off x="4423084" y="4235990"/>
              <a:ext cx="205389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1600" b="1" dirty="0" smtClean="0"/>
                <a:t>SENI VISUAL DALAM KONTEKS KBSR</a:t>
              </a:r>
              <a:endParaRPr lang="en-MY" sz="1600" b="1" dirty="0"/>
            </a:p>
          </p:txBody>
        </p:sp>
        <p:sp>
          <p:nvSpPr>
            <p:cNvPr id="42" name="TextBox 41"/>
            <p:cNvSpPr txBox="1"/>
            <p:nvPr/>
          </p:nvSpPr>
          <p:spPr>
            <a:xfrm rot="20245523">
              <a:off x="3469044" y="1905992"/>
              <a:ext cx="230234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1400" dirty="0" err="1" smtClean="0"/>
                <a:t>Melukis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dan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membuat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gambar</a:t>
              </a:r>
              <a:endParaRPr lang="en-MY" sz="1400" dirty="0" smtClean="0"/>
            </a:p>
            <a:p>
              <a:r>
                <a:rPr lang="en-US" sz="1400" dirty="0" err="1" smtClean="0"/>
                <a:t>Membentuk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dan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membuat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binaan</a:t>
              </a:r>
              <a:r>
                <a:rPr lang="en-US" sz="1400" dirty="0" smtClean="0"/>
                <a:t>.</a:t>
              </a:r>
              <a:endParaRPr lang="en-MY" sz="1400" dirty="0"/>
            </a:p>
          </p:txBody>
        </p:sp>
        <p:sp>
          <p:nvSpPr>
            <p:cNvPr id="43" name="TextBox 42"/>
            <p:cNvSpPr txBox="1"/>
            <p:nvPr/>
          </p:nvSpPr>
          <p:spPr>
            <a:xfrm rot="20332326">
              <a:off x="6319862" y="808778"/>
              <a:ext cx="185738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Unsur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seni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dan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Prinsip-prinsip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rekaan</a:t>
              </a:r>
              <a:endParaRPr lang="en-MY" sz="1400" dirty="0" smtClean="0"/>
            </a:p>
            <a:p>
              <a:endParaRPr lang="en-MY" sz="1400" dirty="0"/>
            </a:p>
          </p:txBody>
        </p:sp>
        <p:sp>
          <p:nvSpPr>
            <p:cNvPr id="44" name="TextBox 43"/>
            <p:cNvSpPr txBox="1"/>
            <p:nvPr/>
          </p:nvSpPr>
          <p:spPr>
            <a:xfrm rot="20321798">
              <a:off x="5817963" y="1741087"/>
              <a:ext cx="300494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Penyerapan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unsur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sini</a:t>
              </a:r>
              <a:r>
                <a:rPr lang="en-US" sz="1400" dirty="0" smtClean="0"/>
                <a:t> visual </a:t>
              </a:r>
              <a:r>
                <a:rPr lang="en-US" sz="1400" dirty="0" err="1" smtClean="0"/>
                <a:t>di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sekolah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rendah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dan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Prinsip-prinsip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rekaan</a:t>
              </a:r>
              <a:endParaRPr lang="en-MY" sz="1400" dirty="0" smtClean="0"/>
            </a:p>
            <a:p>
              <a:endParaRPr lang="en-MY" sz="1400" dirty="0"/>
            </a:p>
          </p:txBody>
        </p:sp>
        <p:sp>
          <p:nvSpPr>
            <p:cNvPr id="45" name="TextBox 44"/>
            <p:cNvSpPr txBox="1"/>
            <p:nvPr/>
          </p:nvSpPr>
          <p:spPr>
            <a:xfrm rot="1329868" flipH="1">
              <a:off x="3365828" y="4101653"/>
              <a:ext cx="249873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1400" dirty="0" err="1" smtClean="0"/>
                <a:t>Menggambar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Membuat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rekaan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dan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corak</a:t>
              </a:r>
              <a:endParaRPr lang="en-MY" sz="1400" dirty="0" smtClean="0"/>
            </a:p>
            <a:p>
              <a:endParaRPr lang="en-MY" sz="1400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433645" flipH="1">
              <a:off x="5730519" y="4119826"/>
              <a:ext cx="21108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1400" dirty="0" err="1" smtClean="0"/>
                <a:t>Menjurus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kepada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seni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tampak</a:t>
              </a:r>
              <a:r>
                <a:rPr lang="en-MY" sz="1400" dirty="0" smtClean="0"/>
                <a:t> /</a:t>
              </a:r>
              <a:r>
                <a:rPr lang="en-MY" sz="1400" dirty="0" err="1" smtClean="0"/>
                <a:t>tidak</a:t>
              </a:r>
              <a:endParaRPr lang="en-MY" sz="1400" dirty="0"/>
            </a:p>
          </p:txBody>
        </p:sp>
        <p:sp>
          <p:nvSpPr>
            <p:cNvPr id="48" name="TextBox 47"/>
            <p:cNvSpPr txBox="1"/>
            <p:nvPr/>
          </p:nvSpPr>
          <p:spPr>
            <a:xfrm rot="1354477" flipH="1">
              <a:off x="6016604" y="5123423"/>
              <a:ext cx="250201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1400" dirty="0" err="1" smtClean="0"/>
                <a:t>Menegaskan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kegiatan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penghasilan</a:t>
              </a:r>
              <a:r>
                <a:rPr lang="en-MY" sz="1400" dirty="0" smtClean="0"/>
                <a:t> (</a:t>
              </a:r>
              <a:r>
                <a:rPr lang="en-MY" sz="1400" dirty="0" err="1" smtClean="0"/>
                <a:t>pemahaman</a:t>
              </a:r>
              <a:r>
                <a:rPr lang="en-MY" sz="1400" dirty="0" smtClean="0"/>
                <a:t>, </a:t>
              </a:r>
              <a:r>
                <a:rPr lang="en-MY" sz="1400" dirty="0" err="1" smtClean="0"/>
                <a:t>penghayatan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dan</a:t>
              </a:r>
              <a:r>
                <a:rPr lang="en-MY" sz="1400" dirty="0" smtClean="0"/>
                <a:t> </a:t>
              </a:r>
              <a:r>
                <a:rPr lang="en-MY" sz="1400" dirty="0" err="1" smtClean="0"/>
                <a:t>kritikan</a:t>
              </a:r>
              <a:r>
                <a:rPr lang="en-MY" sz="1400" dirty="0" smtClean="0"/>
                <a:t> </a:t>
              </a:r>
              <a:endParaRPr lang="en-MY" sz="1400" dirty="0"/>
            </a:p>
          </p:txBody>
        </p:sp>
      </p:grpSp>
      <p:sp>
        <p:nvSpPr>
          <p:cNvPr id="52" name="TextBox 51"/>
          <p:cNvSpPr txBox="1"/>
          <p:nvPr/>
        </p:nvSpPr>
        <p:spPr>
          <a:xfrm rot="20332326">
            <a:off x="3618573" y="858985"/>
            <a:ext cx="2811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 err="1" smtClean="0"/>
              <a:t>Membuat</a:t>
            </a:r>
            <a:r>
              <a:rPr lang="en-MY" sz="1400" dirty="0" smtClean="0"/>
              <a:t> </a:t>
            </a:r>
            <a:r>
              <a:rPr lang="en-MY" sz="1400" dirty="0" err="1" smtClean="0"/>
              <a:t>rekaan</a:t>
            </a:r>
            <a:r>
              <a:rPr lang="en-MY" sz="1400" dirty="0" smtClean="0"/>
              <a:t> </a:t>
            </a:r>
            <a:r>
              <a:rPr lang="en-MY" sz="1400" dirty="0" err="1" smtClean="0"/>
              <a:t>dan</a:t>
            </a:r>
            <a:r>
              <a:rPr lang="en-MY" sz="1400" dirty="0" smtClean="0"/>
              <a:t> </a:t>
            </a:r>
            <a:r>
              <a:rPr lang="en-MY" sz="1400" dirty="0" err="1" smtClean="0"/>
              <a:t>corak</a:t>
            </a:r>
            <a:r>
              <a:rPr lang="en-MY" sz="1400" dirty="0" smtClean="0"/>
              <a:t> </a:t>
            </a:r>
            <a:r>
              <a:rPr lang="en-MY" sz="1400" dirty="0" err="1" smtClean="0"/>
              <a:t>Kraf</a:t>
            </a:r>
            <a:endParaRPr lang="en-MY" sz="1400" dirty="0" smtClean="0"/>
          </a:p>
          <a:p>
            <a:endParaRPr lang="en-MY" sz="1400" dirty="0" smtClean="0"/>
          </a:p>
          <a:p>
            <a:r>
              <a:rPr lang="en-MY" sz="1400" dirty="0" smtClean="0"/>
              <a:t> </a:t>
            </a:r>
            <a:r>
              <a:rPr lang="en-MY" sz="1400" dirty="0" err="1" smtClean="0"/>
              <a:t>tradisional</a:t>
            </a:r>
            <a:endParaRPr lang="en-MY" sz="1400" dirty="0" smtClean="0"/>
          </a:p>
          <a:p>
            <a:endParaRPr lang="en-MY" sz="1400" dirty="0"/>
          </a:p>
        </p:txBody>
      </p:sp>
      <p:sp>
        <p:nvSpPr>
          <p:cNvPr id="62" name="TextBox 61"/>
          <p:cNvSpPr txBox="1"/>
          <p:nvPr/>
        </p:nvSpPr>
        <p:spPr>
          <a:xfrm rot="1354477" flipH="1">
            <a:off x="3473728" y="5289013"/>
            <a:ext cx="3442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400" dirty="0" err="1" smtClean="0"/>
              <a:t>Membentuk</a:t>
            </a:r>
            <a:r>
              <a:rPr lang="en-MY" sz="1400" dirty="0" smtClean="0"/>
              <a:t> </a:t>
            </a:r>
            <a:r>
              <a:rPr lang="en-MY" sz="1400" dirty="0" err="1" smtClean="0"/>
              <a:t>dan</a:t>
            </a:r>
            <a:r>
              <a:rPr lang="en-MY" sz="1400" dirty="0" smtClean="0"/>
              <a:t> </a:t>
            </a:r>
            <a:r>
              <a:rPr lang="en-MY" sz="1400" dirty="0" err="1" smtClean="0"/>
              <a:t>membuat</a:t>
            </a:r>
            <a:r>
              <a:rPr lang="en-MY" sz="1400" dirty="0" smtClean="0"/>
              <a:t> </a:t>
            </a:r>
            <a:r>
              <a:rPr lang="en-MY" sz="1400" dirty="0" err="1" smtClean="0"/>
              <a:t>binaan</a:t>
            </a:r>
            <a:r>
              <a:rPr lang="en-MY" sz="1400" dirty="0" smtClean="0"/>
              <a:t> </a:t>
            </a:r>
            <a:r>
              <a:rPr lang="en-MY" sz="1400" dirty="0" err="1" smtClean="0"/>
              <a:t>Kraf</a:t>
            </a:r>
            <a:r>
              <a:rPr lang="en-MY" sz="1400" dirty="0" smtClean="0"/>
              <a:t> </a:t>
            </a:r>
            <a:r>
              <a:rPr lang="en-MY" sz="1400" dirty="0" err="1" smtClean="0"/>
              <a:t>tradisional</a:t>
            </a:r>
            <a:endParaRPr lang="en-MY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537452" y="0"/>
            <a:ext cx="7945314" cy="6715148"/>
            <a:chOff x="537452" y="71438"/>
            <a:chExt cx="7945314" cy="6715148"/>
          </a:xfrm>
        </p:grpSpPr>
        <p:grpSp>
          <p:nvGrpSpPr>
            <p:cNvPr id="59" name="Group 58"/>
            <p:cNvGrpSpPr/>
            <p:nvPr/>
          </p:nvGrpSpPr>
          <p:grpSpPr>
            <a:xfrm rot="18334962" flipH="1">
              <a:off x="1312729" y="1525607"/>
              <a:ext cx="664023" cy="2214577"/>
              <a:chOff x="7715271" y="438128"/>
              <a:chExt cx="664023" cy="2214577"/>
            </a:xfrm>
          </p:grpSpPr>
          <p:sp>
            <p:nvSpPr>
              <p:cNvPr id="60" name="Oval 59"/>
              <p:cNvSpPr/>
              <p:nvPr/>
            </p:nvSpPr>
            <p:spPr>
              <a:xfrm rot="5400000">
                <a:off x="6939994" y="1213405"/>
                <a:ext cx="2214577" cy="664023"/>
              </a:xfrm>
              <a:prstGeom prst="ellipse">
                <a:avLst/>
              </a:prstGeom>
              <a:solidFill>
                <a:srgbClr val="FF99FF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61" name="Rectangle 60"/>
              <p:cNvSpPr/>
              <p:nvPr/>
            </p:nvSpPr>
            <p:spPr>
              <a:xfrm rot="16596516">
                <a:off x="7442667" y="1194181"/>
                <a:ext cx="125714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b="0" cap="none" spc="0" dirty="0" err="1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Bunyi</a:t>
                </a:r>
                <a:r>
                  <a:rPr lang="en-US" b="0" cap="none" spc="0" dirty="0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 </a:t>
                </a:r>
                <a:r>
                  <a:rPr lang="en-US" b="0" cap="none" spc="0" dirty="0" err="1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berat</a:t>
                </a:r>
                <a:endParaRPr lang="en-US" b="0" cap="none" spc="0" dirty="0" smtClean="0">
                  <a:ln w="18415" cmpd="sng">
                    <a:noFill/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 rot="17711944" flipH="1">
              <a:off x="1458917" y="2307754"/>
              <a:ext cx="664023" cy="2214577"/>
              <a:chOff x="7715271" y="438128"/>
              <a:chExt cx="664023" cy="2214577"/>
            </a:xfrm>
          </p:grpSpPr>
          <p:sp>
            <p:nvSpPr>
              <p:cNvPr id="63" name="Oval 62"/>
              <p:cNvSpPr/>
              <p:nvPr/>
            </p:nvSpPr>
            <p:spPr>
              <a:xfrm rot="5400000">
                <a:off x="6939994" y="1213405"/>
                <a:ext cx="2214577" cy="664023"/>
              </a:xfrm>
              <a:prstGeom prst="ellipse">
                <a:avLst/>
              </a:prstGeom>
              <a:solidFill>
                <a:srgbClr val="FF99FF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64" name="Rectangle 63"/>
              <p:cNvSpPr/>
              <p:nvPr/>
            </p:nvSpPr>
            <p:spPr>
              <a:xfrm rot="16467660">
                <a:off x="7353943" y="1260871"/>
                <a:ext cx="1395960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dirty="0" err="1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Bunyi</a:t>
                </a:r>
                <a:r>
                  <a:rPr lang="en-US" dirty="0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 </a:t>
                </a:r>
                <a:r>
                  <a:rPr lang="en-US" dirty="0" err="1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Ringan</a:t>
                </a:r>
                <a:endParaRPr lang="en-US" dirty="0" smtClean="0">
                  <a:ln w="18415" cmpd="sng">
                    <a:noFill/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 rot="3265038">
              <a:off x="6959979" y="1502661"/>
              <a:ext cx="830997" cy="2214577"/>
              <a:chOff x="7623608" y="438128"/>
              <a:chExt cx="830997" cy="2214577"/>
            </a:xfrm>
          </p:grpSpPr>
          <p:sp>
            <p:nvSpPr>
              <p:cNvPr id="72" name="Oval 71"/>
              <p:cNvSpPr/>
              <p:nvPr/>
            </p:nvSpPr>
            <p:spPr>
              <a:xfrm rot="5400000">
                <a:off x="6939994" y="1213405"/>
                <a:ext cx="2214577" cy="664023"/>
              </a:xfrm>
              <a:prstGeom prst="ellipse">
                <a:avLst/>
              </a:prstGeom>
              <a:solidFill>
                <a:srgbClr val="FF99FF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73" name="Rectangle 72"/>
              <p:cNvSpPr/>
              <p:nvPr/>
            </p:nvSpPr>
            <p:spPr>
              <a:xfrm rot="16200000">
                <a:off x="7500338" y="987720"/>
                <a:ext cx="1077538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600" dirty="0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Major</a:t>
                </a:r>
              </a:p>
              <a:p>
                <a:pPr algn="ctr"/>
                <a:r>
                  <a:rPr lang="en-US" sz="1600" dirty="0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-</a:t>
                </a:r>
                <a:r>
                  <a:rPr lang="en-US" sz="1600" dirty="0" err="1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Menaik</a:t>
                </a:r>
                <a:endParaRPr lang="en-US" sz="1600" dirty="0" smtClean="0">
                  <a:ln w="18415" cmpd="sng">
                    <a:noFill/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  <a:p>
                <a:pPr algn="ctr"/>
                <a:r>
                  <a:rPr lang="en-US" sz="1600" dirty="0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-</a:t>
                </a:r>
                <a:r>
                  <a:rPr lang="en-US" sz="1600" dirty="0" err="1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Menurun</a:t>
                </a:r>
                <a:r>
                  <a:rPr lang="en-US" sz="1600" dirty="0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.</a:t>
                </a:r>
                <a:endParaRPr lang="en-US" sz="1600" b="0" cap="none" spc="0" dirty="0" smtClean="0">
                  <a:ln w="18415" cmpd="sng">
                    <a:noFill/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 rot="3888056">
              <a:off x="6907260" y="2250608"/>
              <a:ext cx="664023" cy="2214577"/>
              <a:chOff x="7689667" y="399775"/>
              <a:chExt cx="664023" cy="2214577"/>
            </a:xfrm>
          </p:grpSpPr>
          <p:sp>
            <p:nvSpPr>
              <p:cNvPr id="75" name="Oval 74"/>
              <p:cNvSpPr/>
              <p:nvPr/>
            </p:nvSpPr>
            <p:spPr>
              <a:xfrm rot="5400000">
                <a:off x="6914390" y="1175052"/>
                <a:ext cx="2214577" cy="664023"/>
              </a:xfrm>
              <a:prstGeom prst="ellipse">
                <a:avLst/>
              </a:prstGeom>
              <a:solidFill>
                <a:srgbClr val="FF99FF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MY" dirty="0" smtClean="0"/>
                  <a:t> </a:t>
                </a:r>
                <a:endParaRPr lang="en-MY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 rot="16461205">
                <a:off x="7123144" y="1149480"/>
                <a:ext cx="185018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b="0" cap="none" spc="0" dirty="0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Minor (</a:t>
                </a:r>
                <a:r>
                  <a:rPr lang="en-US" b="0" cap="none" spc="0" dirty="0" err="1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harmonik</a:t>
                </a:r>
                <a:r>
                  <a:rPr lang="en-US" b="0" cap="none" spc="0" dirty="0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)</a:t>
                </a: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3142276" y="71438"/>
              <a:ext cx="2857005" cy="3593165"/>
              <a:chOff x="3142276" y="142876"/>
              <a:chExt cx="2857005" cy="3593165"/>
            </a:xfrm>
          </p:grpSpPr>
          <p:sp>
            <p:nvSpPr>
              <p:cNvPr id="36" name="Oval 35"/>
              <p:cNvSpPr/>
              <p:nvPr/>
            </p:nvSpPr>
            <p:spPr>
              <a:xfrm rot="5400000">
                <a:off x="3415723" y="918153"/>
                <a:ext cx="2214577" cy="664023"/>
              </a:xfrm>
              <a:prstGeom prst="ellipse">
                <a:avLst/>
              </a:prstGeom>
              <a:solidFill>
                <a:srgbClr val="FF99FF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38" name="Rectangle 37"/>
              <p:cNvSpPr/>
              <p:nvPr/>
            </p:nvSpPr>
            <p:spPr>
              <a:xfrm rot="16200000">
                <a:off x="3978076" y="965400"/>
                <a:ext cx="109998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200" b="0" cap="none" spc="0" dirty="0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 </a:t>
                </a:r>
                <a:r>
                  <a:rPr lang="en-US" b="0" cap="none" spc="0" dirty="0" err="1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Menurun</a:t>
                </a:r>
                <a:endParaRPr lang="en-US" b="0" cap="none" spc="0" dirty="0" smtClean="0">
                  <a:ln w="18415" cmpd="sng">
                    <a:noFill/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 rot="13632292" flipH="1">
                <a:off x="2403206" y="2296741"/>
                <a:ext cx="2214577" cy="664023"/>
              </a:xfrm>
              <a:prstGeom prst="ellipse">
                <a:avLst/>
              </a:prstGeom>
              <a:solidFill>
                <a:srgbClr val="FF99FF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 rot="2750174" flipH="1">
                <a:off x="2487849" y="2274380"/>
                <a:ext cx="167818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1200" dirty="0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.</a:t>
                </a:r>
                <a:r>
                  <a:rPr lang="en-US" dirty="0" err="1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Menaik</a:t>
                </a:r>
                <a:endParaRPr lang="en-US" dirty="0" smtClean="0">
                  <a:ln w="18415" cmpd="sng">
                    <a:noFill/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 rot="7644700">
                <a:off x="4559981" y="2128049"/>
                <a:ext cx="2214577" cy="664023"/>
              </a:xfrm>
              <a:prstGeom prst="ellipse">
                <a:avLst/>
              </a:prstGeom>
              <a:solidFill>
                <a:srgbClr val="FF99FF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  <p:sp>
            <p:nvSpPr>
              <p:cNvPr id="45" name="Rectangle 44"/>
              <p:cNvSpPr/>
              <p:nvPr/>
            </p:nvSpPr>
            <p:spPr>
              <a:xfrm rot="18444700">
                <a:off x="5195056" y="2236163"/>
                <a:ext cx="111427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b="0" cap="none" spc="0" dirty="0" err="1" smtClean="0">
                    <a:ln w="18415" cmpd="sng">
                      <a:noFill/>
                      <a:prstDash val="solid"/>
                    </a:ln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Mendatar</a:t>
                </a:r>
                <a:endParaRPr lang="en-US" b="0" cap="none" spc="0" dirty="0" smtClean="0">
                  <a:ln w="18415" cmpd="sng">
                    <a:noFill/>
                    <a:prstDash val="solid"/>
                  </a:ln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2714613" y="1839205"/>
              <a:ext cx="3643339" cy="4947381"/>
              <a:chOff x="2714613" y="1774680"/>
              <a:chExt cx="3643339" cy="4947381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2714613" y="1774680"/>
                <a:ext cx="3643339" cy="4947381"/>
                <a:chOff x="2714613" y="1774680"/>
                <a:chExt cx="3643339" cy="4947381"/>
              </a:xfrm>
            </p:grpSpPr>
            <p:sp>
              <p:nvSpPr>
                <p:cNvPr id="5" name="Oval 4"/>
                <p:cNvSpPr/>
                <p:nvPr/>
              </p:nvSpPr>
              <p:spPr>
                <a:xfrm rot="13957715" flipH="1">
                  <a:off x="1696035" y="3108990"/>
                  <a:ext cx="3201245" cy="1164089"/>
                </a:xfrm>
                <a:prstGeom prst="ellipse">
                  <a:avLst/>
                </a:prstGeom>
                <a:solidFill>
                  <a:srgbClr val="FF0066"/>
                </a:solidFill>
                <a:ln w="28575">
                  <a:solidFill>
                    <a:srgbClr val="C0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6" name="Oval 5"/>
                <p:cNvSpPr/>
                <p:nvPr/>
              </p:nvSpPr>
              <p:spPr>
                <a:xfrm rot="7642285">
                  <a:off x="4175285" y="3059570"/>
                  <a:ext cx="3201245" cy="1164089"/>
                </a:xfrm>
                <a:prstGeom prst="ellipse">
                  <a:avLst/>
                </a:prstGeom>
                <a:solidFill>
                  <a:srgbClr val="FF0066"/>
                </a:solidFill>
                <a:ln w="28575">
                  <a:solidFill>
                    <a:srgbClr val="C0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 rot="5400000">
                  <a:off x="2936128" y="2793258"/>
                  <a:ext cx="3201245" cy="1164089"/>
                </a:xfrm>
                <a:prstGeom prst="ellipse">
                  <a:avLst/>
                </a:prstGeom>
                <a:solidFill>
                  <a:srgbClr val="FF0066"/>
                </a:solidFill>
                <a:ln w="28575">
                  <a:solidFill>
                    <a:srgbClr val="C0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3121962" y="4670038"/>
                  <a:ext cx="2810200" cy="1617993"/>
                </a:xfrm>
                <a:prstGeom prst="ellipse">
                  <a:avLst/>
                </a:prstGeom>
                <a:solidFill>
                  <a:srgbClr val="FF0066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10" name="Oval 2"/>
                <p:cNvSpPr/>
                <p:nvPr/>
              </p:nvSpPr>
              <p:spPr>
                <a:xfrm>
                  <a:off x="3581400" y="4975927"/>
                  <a:ext cx="1905000" cy="1126985"/>
                </a:xfrm>
                <a:prstGeom prst="ellipse">
                  <a:avLst/>
                </a:prstGeom>
                <a:solidFill>
                  <a:srgbClr val="FF0066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sp>
              <p:nvSpPr>
                <p:cNvPr id="11" name="Rounded Rectangle 3"/>
                <p:cNvSpPr/>
                <p:nvPr/>
              </p:nvSpPr>
              <p:spPr>
                <a:xfrm>
                  <a:off x="4439743" y="4102861"/>
                  <a:ext cx="194015" cy="1164089"/>
                </a:xfrm>
                <a:prstGeom prst="roundRect">
                  <a:avLst/>
                </a:prstGeom>
                <a:solidFill>
                  <a:srgbClr val="FF0066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  <p:grpSp>
              <p:nvGrpSpPr>
                <p:cNvPr id="12" name="Group 23"/>
                <p:cNvGrpSpPr/>
                <p:nvPr/>
              </p:nvGrpSpPr>
              <p:grpSpPr>
                <a:xfrm>
                  <a:off x="3831268" y="5933066"/>
                  <a:ext cx="1455112" cy="788995"/>
                  <a:chOff x="3357554" y="4714884"/>
                  <a:chExt cx="1071570" cy="581030"/>
                </a:xfrm>
                <a:solidFill>
                  <a:srgbClr val="FF0066"/>
                </a:solidFill>
              </p:grpSpPr>
              <p:grpSp>
                <p:nvGrpSpPr>
                  <p:cNvPr id="17" name="Group 17"/>
                  <p:cNvGrpSpPr/>
                  <p:nvPr/>
                </p:nvGrpSpPr>
                <p:grpSpPr>
                  <a:xfrm>
                    <a:off x="3357554" y="4714884"/>
                    <a:ext cx="500065" cy="581030"/>
                    <a:chOff x="3357554" y="4714884"/>
                    <a:chExt cx="500065" cy="581030"/>
                  </a:xfrm>
                  <a:grpFill/>
                </p:grpSpPr>
                <p:sp>
                  <p:nvSpPr>
                    <p:cNvPr id="23" name="Rounded Rectangle 4"/>
                    <p:cNvSpPr/>
                    <p:nvPr/>
                  </p:nvSpPr>
                  <p:spPr>
                    <a:xfrm>
                      <a:off x="3571868" y="4714884"/>
                      <a:ext cx="71438" cy="357190"/>
                    </a:xfrm>
                    <a:prstGeom prst="roundRect">
                      <a:avLst/>
                    </a:prstGeom>
                    <a:grpFill/>
                    <a:ln>
                      <a:solidFill>
                        <a:srgbClr val="C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cxnSp>
                  <p:nvCxnSpPr>
                    <p:cNvPr id="24" name="Straight Connector 23"/>
                    <p:cNvCxnSpPr/>
                    <p:nvPr/>
                  </p:nvCxnSpPr>
                  <p:spPr>
                    <a:xfrm rot="5400000">
                      <a:off x="3411132" y="4947059"/>
                      <a:ext cx="142878" cy="250033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rgbClr val="C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Connector 24"/>
                    <p:cNvCxnSpPr/>
                    <p:nvPr/>
                  </p:nvCxnSpPr>
                  <p:spPr>
                    <a:xfrm rot="16200000" flipH="1">
                      <a:off x="3661164" y="4947059"/>
                      <a:ext cx="142878" cy="250033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rgbClr val="C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Connector 25"/>
                    <p:cNvCxnSpPr>
                      <a:stCxn id="11" idx="2"/>
                    </p:cNvCxnSpPr>
                    <p:nvPr/>
                  </p:nvCxnSpPr>
                  <p:spPr>
                    <a:xfrm rot="5400000">
                      <a:off x="3446851" y="5135178"/>
                      <a:ext cx="223841" cy="97632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rgbClr val="C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8" name="Group 18"/>
                  <p:cNvGrpSpPr/>
                  <p:nvPr/>
                </p:nvGrpSpPr>
                <p:grpSpPr>
                  <a:xfrm flipH="1">
                    <a:off x="3929059" y="4714884"/>
                    <a:ext cx="500065" cy="581030"/>
                    <a:chOff x="3357554" y="4714884"/>
                    <a:chExt cx="500065" cy="581030"/>
                  </a:xfrm>
                  <a:grpFill/>
                </p:grpSpPr>
                <p:sp>
                  <p:nvSpPr>
                    <p:cNvPr id="19" name="Rounded Rectangle 18"/>
                    <p:cNvSpPr/>
                    <p:nvPr/>
                  </p:nvSpPr>
                  <p:spPr>
                    <a:xfrm>
                      <a:off x="3571868" y="4714884"/>
                      <a:ext cx="71438" cy="357190"/>
                    </a:xfrm>
                    <a:prstGeom prst="roundRect">
                      <a:avLst/>
                    </a:prstGeom>
                    <a:grpFill/>
                    <a:ln>
                      <a:solidFill>
                        <a:srgbClr val="C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MY"/>
                    </a:p>
                  </p:txBody>
                </p:sp>
                <p:cxnSp>
                  <p:nvCxnSpPr>
                    <p:cNvPr id="20" name="Straight Connector 19"/>
                    <p:cNvCxnSpPr/>
                    <p:nvPr/>
                  </p:nvCxnSpPr>
                  <p:spPr>
                    <a:xfrm rot="5400000">
                      <a:off x="3411132" y="4947059"/>
                      <a:ext cx="142878" cy="250033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rgbClr val="C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Straight Connector 20"/>
                    <p:cNvCxnSpPr/>
                    <p:nvPr/>
                  </p:nvCxnSpPr>
                  <p:spPr>
                    <a:xfrm rot="16200000" flipH="1">
                      <a:off x="3661164" y="4947059"/>
                      <a:ext cx="142878" cy="250033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rgbClr val="C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Straight Connector 21"/>
                    <p:cNvCxnSpPr>
                      <a:stCxn id="19" idx="2"/>
                    </p:cNvCxnSpPr>
                    <p:nvPr/>
                  </p:nvCxnSpPr>
                  <p:spPr>
                    <a:xfrm rot="5400000">
                      <a:off x="3446851" y="5135178"/>
                      <a:ext cx="223841" cy="97632"/>
                    </a:xfrm>
                    <a:prstGeom prst="line">
                      <a:avLst/>
                    </a:prstGeom>
                    <a:grpFill/>
                    <a:ln w="38100">
                      <a:solidFill>
                        <a:srgbClr val="C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3" name="Group 32"/>
                <p:cNvGrpSpPr/>
                <p:nvPr/>
              </p:nvGrpSpPr>
              <p:grpSpPr>
                <a:xfrm>
                  <a:off x="4245728" y="4005851"/>
                  <a:ext cx="873067" cy="582044"/>
                  <a:chOff x="6500826" y="1985952"/>
                  <a:chExt cx="571504" cy="514354"/>
                </a:xfrm>
                <a:solidFill>
                  <a:srgbClr val="FF0066"/>
                </a:solidFill>
              </p:grpSpPr>
              <p:sp>
                <p:nvSpPr>
                  <p:cNvPr id="14" name="Isosceles Triangle 13"/>
                  <p:cNvSpPr/>
                  <p:nvPr/>
                </p:nvSpPr>
                <p:spPr>
                  <a:xfrm rot="7621353">
                    <a:off x="6572264" y="2000240"/>
                    <a:ext cx="428628" cy="571504"/>
                  </a:xfrm>
                  <a:prstGeom prst="triangle">
                    <a:avLst/>
                  </a:prstGeom>
                  <a:grpFill/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MY"/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>
                  <a:xfrm>
                    <a:off x="6572265" y="1985952"/>
                    <a:ext cx="182564" cy="182563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MY"/>
                  </a:p>
                </p:txBody>
              </p:sp>
              <p:cxnSp>
                <p:nvCxnSpPr>
                  <p:cNvPr id="16" name="Straight Connector 15"/>
                  <p:cNvCxnSpPr/>
                  <p:nvPr/>
                </p:nvCxnSpPr>
                <p:spPr>
                  <a:xfrm rot="16200000" flipH="1">
                    <a:off x="6783234" y="2268818"/>
                    <a:ext cx="203446" cy="259530"/>
                  </a:xfrm>
                  <a:prstGeom prst="line">
                    <a:avLst/>
                  </a:prstGeom>
                  <a:grpFill/>
                  <a:ln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" name="Oval 3"/>
                <p:cNvSpPr/>
                <p:nvPr/>
              </p:nvSpPr>
              <p:spPr>
                <a:xfrm>
                  <a:off x="4484483" y="4073935"/>
                  <a:ext cx="54499" cy="8515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MY"/>
                </a:p>
              </p:txBody>
            </p:sp>
          </p:grpSp>
          <p:sp>
            <p:nvSpPr>
              <p:cNvPr id="28" name="Rectangle 27"/>
              <p:cNvSpPr/>
              <p:nvPr/>
            </p:nvSpPr>
            <p:spPr>
              <a:xfrm>
                <a:off x="3657600" y="5112313"/>
                <a:ext cx="1752600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2400" b="0" cap="none" spc="0" dirty="0" err="1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Melodi</a:t>
                </a:r>
                <a:endParaRPr lang="en-US" sz="2400" b="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 rot="16200000">
                <a:off x="4241822" y="2803737"/>
                <a:ext cx="543739" cy="46166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400" b="0" cap="none" spc="0" dirty="0" err="1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Pic</a:t>
                </a:r>
                <a:endParaRPr lang="en-US" sz="2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 rot="2950162">
                <a:off x="2656585" y="3421407"/>
                <a:ext cx="1193276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b="0" cap="none" spc="0" dirty="0" err="1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Warna</a:t>
                </a:r>
                <a:r>
                  <a:rPr lang="en-US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 Ton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 rot="18355306">
                <a:off x="5306780" y="3308354"/>
                <a:ext cx="1112613" cy="33855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600" b="0" cap="none" spc="0" dirty="0" err="1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Skel</a:t>
                </a:r>
                <a:r>
                  <a:rPr lang="en-US" sz="1600" b="0" cap="none" spc="0" dirty="0" smtClean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 (KBSR)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304800" y="-381000"/>
            <a:ext cx="8553480" cy="7068067"/>
            <a:chOff x="304800" y="-471985"/>
            <a:chExt cx="8553480" cy="7068067"/>
          </a:xfrm>
        </p:grpSpPr>
        <p:sp>
          <p:nvSpPr>
            <p:cNvPr id="31" name="Cloud 30"/>
            <p:cNvSpPr/>
            <p:nvPr/>
          </p:nvSpPr>
          <p:spPr>
            <a:xfrm rot="20040894" flipH="1">
              <a:off x="546220" y="178596"/>
              <a:ext cx="3377000" cy="3272546"/>
            </a:xfrm>
            <a:prstGeom prst="cloud">
              <a:avLst/>
            </a:prstGeom>
            <a:solidFill>
              <a:srgbClr val="CCFF99"/>
            </a:solidFill>
            <a:ln w="57150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7" name="Cloud 26"/>
            <p:cNvSpPr/>
            <p:nvPr/>
          </p:nvSpPr>
          <p:spPr>
            <a:xfrm rot="1510634">
              <a:off x="6151801" y="3428187"/>
              <a:ext cx="2262201" cy="2226602"/>
            </a:xfrm>
            <a:prstGeom prst="cloud">
              <a:avLst/>
            </a:prstGeom>
            <a:solidFill>
              <a:srgbClr val="CCFF99"/>
            </a:solidFill>
            <a:ln w="57150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8" name="Cloud 27"/>
            <p:cNvSpPr/>
            <p:nvPr/>
          </p:nvSpPr>
          <p:spPr>
            <a:xfrm rot="1601805">
              <a:off x="2936732" y="-471985"/>
              <a:ext cx="2981780" cy="2925938"/>
            </a:xfrm>
            <a:prstGeom prst="cloud">
              <a:avLst/>
            </a:prstGeom>
            <a:solidFill>
              <a:srgbClr val="CCFF99"/>
            </a:solidFill>
            <a:ln w="57150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9" name="Cloud 28"/>
            <p:cNvSpPr/>
            <p:nvPr/>
          </p:nvSpPr>
          <p:spPr>
            <a:xfrm>
              <a:off x="5029200" y="538162"/>
              <a:ext cx="3048000" cy="3319466"/>
            </a:xfrm>
            <a:prstGeom prst="cloud">
              <a:avLst/>
            </a:prstGeom>
            <a:solidFill>
              <a:srgbClr val="CCFF99"/>
            </a:solidFill>
            <a:ln w="57150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0" name="Cloud 29"/>
            <p:cNvSpPr/>
            <p:nvPr/>
          </p:nvSpPr>
          <p:spPr>
            <a:xfrm flipH="1">
              <a:off x="304800" y="3338015"/>
              <a:ext cx="2590800" cy="1752600"/>
            </a:xfrm>
            <a:prstGeom prst="cloud">
              <a:avLst/>
            </a:prstGeom>
            <a:solidFill>
              <a:srgbClr val="CCFF99"/>
            </a:solidFill>
            <a:ln w="57150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4" name="Trapezoid 23"/>
            <p:cNvSpPr/>
            <p:nvPr/>
          </p:nvSpPr>
          <p:spPr>
            <a:xfrm>
              <a:off x="3962400" y="1985962"/>
              <a:ext cx="1295400" cy="2021889"/>
            </a:xfrm>
            <a:prstGeom prst="trapezoid">
              <a:avLst/>
            </a:prstGeom>
            <a:solidFill>
              <a:srgbClr val="FA8C12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3" name="Trapezoid 22"/>
            <p:cNvSpPr/>
            <p:nvPr/>
          </p:nvSpPr>
          <p:spPr>
            <a:xfrm rot="15244086" flipH="1">
              <a:off x="3000024" y="3251441"/>
              <a:ext cx="711474" cy="2021889"/>
            </a:xfrm>
            <a:prstGeom prst="trapezoid">
              <a:avLst/>
            </a:prstGeom>
            <a:solidFill>
              <a:srgbClr val="FA8C12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5" name="Trapezoid 24"/>
            <p:cNvSpPr/>
            <p:nvPr/>
          </p:nvSpPr>
          <p:spPr>
            <a:xfrm rot="2965298">
              <a:off x="5162834" y="2261273"/>
              <a:ext cx="788831" cy="2413446"/>
            </a:xfrm>
            <a:prstGeom prst="trapezoid">
              <a:avLst/>
            </a:prstGeom>
            <a:solidFill>
              <a:srgbClr val="FA8C12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6" name="Trapezoid 25"/>
            <p:cNvSpPr/>
            <p:nvPr/>
          </p:nvSpPr>
          <p:spPr>
            <a:xfrm rot="18220914" flipH="1">
              <a:off x="3158021" y="2668774"/>
              <a:ext cx="951045" cy="2038796"/>
            </a:xfrm>
            <a:prstGeom prst="trapezoid">
              <a:avLst/>
            </a:prstGeom>
            <a:solidFill>
              <a:srgbClr val="FA8C12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1" name="Trapezoid 20"/>
            <p:cNvSpPr/>
            <p:nvPr/>
          </p:nvSpPr>
          <p:spPr>
            <a:xfrm rot="5778407">
              <a:off x="5291640" y="3358435"/>
              <a:ext cx="688294" cy="1604474"/>
            </a:xfrm>
            <a:prstGeom prst="trapezoid">
              <a:avLst>
                <a:gd name="adj" fmla="val 18680"/>
              </a:avLst>
            </a:prstGeom>
            <a:solidFill>
              <a:srgbClr val="FA8C12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0" name="Trapezoid 19"/>
            <p:cNvSpPr/>
            <p:nvPr/>
          </p:nvSpPr>
          <p:spPr>
            <a:xfrm>
              <a:off x="3733800" y="3738562"/>
              <a:ext cx="1681170" cy="2857520"/>
            </a:xfrm>
            <a:prstGeom prst="trapezoid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>
                <a:ln>
                  <a:solidFill>
                    <a:srgbClr val="00FF00"/>
                  </a:solidFill>
                </a:ln>
                <a:solidFill>
                  <a:schemeClr val="bg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 rot="16200000">
              <a:off x="3188393" y="4812609"/>
              <a:ext cx="2842046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dirty="0" smtClean="0">
                  <a:ln w="18415" cmpd="sng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</a:rPr>
                <a:t>KEMAHIRAN   ASAS PERGERAKAN</a:t>
              </a:r>
              <a:endParaRPr lang="en-US" cap="none" spc="0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 rot="227700">
              <a:off x="4964230" y="4087379"/>
              <a:ext cx="1285884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cap="none" spc="0" dirty="0" err="1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Lokomotif</a:t>
              </a:r>
              <a:endParaRPr lang="en-US" cap="none" spc="0" dirty="0">
                <a:ln w="18415" cmpd="sng">
                  <a:solidFill>
                    <a:srgbClr val="003300"/>
                  </a:solidFill>
                  <a:prstDash val="solid"/>
                </a:ln>
                <a:solidFill>
                  <a:srgbClr val="00330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 rot="21005499">
              <a:off x="2765385" y="4055494"/>
              <a:ext cx="1285884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cap="none" spc="0" dirty="0" err="1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Alatan</a:t>
              </a:r>
              <a:endParaRPr lang="en-US" cap="none" spc="0" dirty="0">
                <a:ln w="18415" cmpd="sng">
                  <a:solidFill>
                    <a:srgbClr val="003300"/>
                  </a:solidFill>
                  <a:prstDash val="solid"/>
                </a:ln>
                <a:solidFill>
                  <a:srgbClr val="003300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 rot="19273952">
              <a:off x="4904397" y="3207778"/>
              <a:ext cx="1285884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cap="none" spc="0" dirty="0" err="1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Pergerekan</a:t>
              </a:r>
              <a:r>
                <a:rPr lang="en-US" cap="none" spc="0" dirty="0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 </a:t>
              </a:r>
              <a:r>
                <a:rPr lang="en-US" cap="none" spc="0" dirty="0" err="1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Asas</a:t>
              </a:r>
              <a:endParaRPr lang="en-US" cap="none" spc="0" dirty="0">
                <a:ln w="18415" cmpd="sng">
                  <a:solidFill>
                    <a:srgbClr val="003300"/>
                  </a:solidFill>
                  <a:prstDash val="solid"/>
                </a:ln>
                <a:solidFill>
                  <a:srgbClr val="0033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 rot="2052771">
              <a:off x="2734511" y="3325883"/>
              <a:ext cx="1668402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dirty="0" err="1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Manipulasi</a:t>
              </a:r>
              <a:endParaRPr lang="en-US" cap="none" spc="0" dirty="0" smtClean="0">
                <a:ln w="18415" cmpd="sng">
                  <a:solidFill>
                    <a:srgbClr val="003300"/>
                  </a:solidFill>
                  <a:prstDash val="solid"/>
                </a:ln>
                <a:solidFill>
                  <a:srgbClr val="0033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 rot="16200000">
              <a:off x="3655451" y="2521511"/>
              <a:ext cx="186983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cap="none" spc="0" dirty="0" err="1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Pergerakan</a:t>
              </a:r>
              <a:r>
                <a:rPr lang="en-US" cap="none" spc="0" dirty="0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 </a:t>
              </a:r>
              <a:r>
                <a:rPr lang="en-US" cap="none" spc="0" dirty="0" err="1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Asas</a:t>
              </a:r>
              <a:r>
                <a:rPr lang="en-US" cap="none" spc="0" dirty="0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 </a:t>
              </a:r>
              <a:r>
                <a:rPr lang="en-US" cap="none" spc="0" dirty="0" err="1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Bukan</a:t>
              </a:r>
              <a:r>
                <a:rPr lang="en-US" cap="none" spc="0" dirty="0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 </a:t>
              </a:r>
              <a:r>
                <a:rPr lang="en-US" cap="none" spc="0" dirty="0" err="1" smtClean="0">
                  <a:ln w="18415" cmpd="sng">
                    <a:solidFill>
                      <a:srgbClr val="003300"/>
                    </a:solidFill>
                    <a:prstDash val="solid"/>
                  </a:ln>
                  <a:solidFill>
                    <a:srgbClr val="003300"/>
                  </a:solidFill>
                </a:rPr>
                <a:t>Lokomotif</a:t>
              </a:r>
              <a:endParaRPr lang="en-US" cap="none" spc="0" dirty="0">
                <a:ln w="18415" cmpd="sng">
                  <a:solidFill>
                    <a:srgbClr val="003300"/>
                  </a:solidFill>
                  <a:prstDash val="solid"/>
                </a:ln>
                <a:solidFill>
                  <a:srgbClr val="00330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572264" y="4000504"/>
              <a:ext cx="2286016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 smtClean="0"/>
                <a:t>Bentuk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tidak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sekata</a:t>
              </a:r>
              <a:endParaRPr lang="en-US" sz="1600" dirty="0" smtClean="0"/>
            </a:p>
            <a:p>
              <a:r>
                <a:rPr lang="en-US" sz="1600" dirty="0" smtClean="0"/>
                <a:t>-Skip</a:t>
              </a:r>
            </a:p>
            <a:p>
              <a:r>
                <a:rPr lang="en-US" sz="1600" dirty="0" smtClean="0"/>
                <a:t>-</a:t>
              </a:r>
              <a:r>
                <a:rPr lang="en-US" sz="1600" dirty="0" err="1" smtClean="0"/>
                <a:t>Galop</a:t>
              </a:r>
              <a:endParaRPr lang="en-US" sz="1600" dirty="0" smtClean="0"/>
            </a:p>
            <a:p>
              <a:r>
                <a:rPr lang="en-US" sz="1600" dirty="0" smtClean="0"/>
                <a:t>-</a:t>
              </a:r>
              <a:r>
                <a:rPr lang="en-US" sz="1600" dirty="0" err="1" smtClean="0"/>
                <a:t>Melongsor</a:t>
              </a:r>
              <a:endParaRPr lang="en-US" sz="1600" dirty="0" smtClean="0"/>
            </a:p>
            <a:p>
              <a:pPr>
                <a:buFontTx/>
                <a:buChar char="-"/>
              </a:pPr>
              <a:endParaRPr lang="en-US" sz="1400" dirty="0" smtClean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62000" y="3642815"/>
              <a:ext cx="2286016" cy="830997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dirty="0" err="1" smtClean="0"/>
                <a:t>Mengawal</a:t>
              </a:r>
              <a:r>
                <a:rPr lang="en-US" sz="1600" dirty="0" smtClean="0"/>
                <a:t> </a:t>
              </a:r>
              <a:r>
                <a:rPr lang="en-US" sz="1600" dirty="0" err="1" smtClean="0"/>
                <a:t>objek</a:t>
              </a:r>
              <a:endParaRPr lang="en-US" sz="1600" dirty="0" smtClean="0"/>
            </a:p>
            <a:p>
              <a:pPr>
                <a:buFontTx/>
                <a:buChar char="-"/>
              </a:pPr>
              <a:r>
                <a:rPr lang="en-US" sz="1600" dirty="0" smtClean="0"/>
                <a:t>(</a:t>
              </a:r>
              <a:r>
                <a:rPr lang="en-US" sz="1600" dirty="0" err="1" smtClean="0"/>
                <a:t>menggelecek</a:t>
              </a:r>
              <a:r>
                <a:rPr lang="en-US" sz="1600" dirty="0" smtClean="0"/>
                <a:t>, </a:t>
              </a:r>
            </a:p>
            <a:p>
              <a:r>
                <a:rPr lang="en-US" sz="1600" dirty="0" smtClean="0"/>
                <a:t>  </a:t>
              </a:r>
              <a:r>
                <a:rPr lang="en-US" sz="1600" dirty="0" err="1" smtClean="0"/>
                <a:t>memantul</a:t>
              </a:r>
              <a:r>
                <a:rPr lang="en-US" sz="1600" dirty="0" smtClean="0"/>
                <a:t>)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0034" y="1714488"/>
              <a:ext cx="24288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400" dirty="0" smtClean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486400" y="995362"/>
              <a:ext cx="2286016" cy="2185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400" dirty="0" smtClean="0"/>
            </a:p>
            <a:p>
              <a:endParaRPr lang="en-US" sz="1400" dirty="0" smtClean="0"/>
            </a:p>
            <a:p>
              <a:pPr algn="ctr"/>
              <a:r>
                <a:rPr lang="en-US" dirty="0" err="1" smtClean="0"/>
                <a:t>Bentuk</a:t>
              </a:r>
              <a:r>
                <a:rPr lang="en-US" dirty="0" smtClean="0"/>
                <a:t> </a:t>
              </a:r>
              <a:r>
                <a:rPr lang="en-US" dirty="0" err="1" smtClean="0"/>
                <a:t>sekata</a:t>
              </a:r>
              <a:endParaRPr lang="en-US" dirty="0" smtClean="0"/>
            </a:p>
            <a:p>
              <a:pPr algn="ctr">
                <a:buFontTx/>
                <a:buChar char="-"/>
              </a:pPr>
              <a:r>
                <a:rPr lang="en-US" dirty="0" err="1" smtClean="0"/>
                <a:t>Berjalan</a:t>
              </a:r>
              <a:endParaRPr lang="en-US" dirty="0" smtClean="0"/>
            </a:p>
            <a:p>
              <a:pPr algn="ctr">
                <a:buFontTx/>
                <a:buChar char="-"/>
              </a:pPr>
              <a:r>
                <a:rPr lang="en-US" dirty="0" err="1" smtClean="0"/>
                <a:t>Berlari</a:t>
              </a:r>
              <a:endParaRPr lang="en-US" dirty="0" smtClean="0"/>
            </a:p>
            <a:p>
              <a:pPr algn="ctr">
                <a:buFontTx/>
                <a:buChar char="-"/>
              </a:pPr>
              <a:r>
                <a:rPr lang="en-US" dirty="0" err="1" smtClean="0"/>
                <a:t>Melompat</a:t>
              </a:r>
              <a:endParaRPr lang="en-US" dirty="0" smtClean="0"/>
            </a:p>
            <a:p>
              <a:pPr algn="ctr">
                <a:buFontTx/>
                <a:buChar char="-"/>
              </a:pPr>
              <a:r>
                <a:rPr lang="en-US" dirty="0" smtClean="0"/>
                <a:t>Hop</a:t>
              </a:r>
            </a:p>
            <a:p>
              <a:pPr algn="ctr">
                <a:buFontTx/>
                <a:buChar char="-"/>
              </a:pPr>
              <a:r>
                <a:rPr lang="en-US" dirty="0" smtClean="0"/>
                <a:t>Leap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743200" y="309562"/>
              <a:ext cx="333852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FontTx/>
                <a:buChar char="-"/>
              </a:pPr>
              <a:r>
                <a:rPr lang="en-US" dirty="0" err="1" smtClean="0"/>
                <a:t>Buka</a:t>
              </a:r>
              <a:r>
                <a:rPr lang="en-US" dirty="0" smtClean="0"/>
                <a:t> </a:t>
              </a:r>
              <a:r>
                <a:rPr lang="en-US" dirty="0" err="1" smtClean="0"/>
                <a:t>tutup</a:t>
              </a:r>
              <a:endParaRPr lang="en-US" dirty="0" smtClean="0"/>
            </a:p>
            <a:p>
              <a:pPr algn="ctr">
                <a:buFontTx/>
                <a:buChar char="-"/>
              </a:pPr>
              <a:r>
                <a:rPr lang="en-US" dirty="0" err="1" smtClean="0"/>
                <a:t>Naik</a:t>
              </a:r>
              <a:r>
                <a:rPr lang="en-US" dirty="0" smtClean="0"/>
                <a:t> </a:t>
              </a:r>
              <a:r>
                <a:rPr lang="en-US" dirty="0" err="1" smtClean="0"/>
                <a:t>turun</a:t>
              </a:r>
              <a:endParaRPr lang="en-US" dirty="0" smtClean="0"/>
            </a:p>
            <a:p>
              <a:pPr algn="ctr">
                <a:buFontTx/>
                <a:buChar char="-"/>
              </a:pPr>
              <a:r>
                <a:rPr lang="en-US" dirty="0" err="1" smtClean="0"/>
                <a:t>Pusing</a:t>
              </a:r>
              <a:r>
                <a:rPr lang="en-US" dirty="0" smtClean="0"/>
                <a:t> </a:t>
              </a:r>
              <a:r>
                <a:rPr lang="en-US" dirty="0" err="1" smtClean="0"/>
                <a:t>putar</a:t>
              </a:r>
              <a:endParaRPr lang="en-US" dirty="0" smtClean="0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990600" y="914400"/>
            <a:ext cx="2667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1600" dirty="0" err="1" smtClean="0"/>
              <a:t>Memberi</a:t>
            </a:r>
            <a:r>
              <a:rPr lang="en-US" sz="1600" dirty="0" smtClean="0"/>
              <a:t> </a:t>
            </a:r>
            <a:r>
              <a:rPr lang="en-US" sz="1600" dirty="0" err="1" smtClean="0"/>
              <a:t>tenaga</a:t>
            </a:r>
            <a:r>
              <a:rPr lang="en-US" sz="1600" dirty="0" smtClean="0"/>
              <a:t> </a:t>
            </a:r>
            <a:r>
              <a:rPr lang="en-US" sz="1600" dirty="0" err="1" smtClean="0"/>
              <a:t>kepada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objek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-</a:t>
            </a:r>
            <a:r>
              <a:rPr lang="en-US" sz="1600" dirty="0" err="1" smtClean="0"/>
              <a:t>Menguasai</a:t>
            </a:r>
            <a:r>
              <a:rPr lang="en-US" sz="1600" dirty="0" smtClean="0"/>
              <a:t> </a:t>
            </a:r>
            <a:r>
              <a:rPr lang="en-US" sz="1600" dirty="0" err="1" smtClean="0"/>
              <a:t>objek</a:t>
            </a:r>
            <a:endParaRPr lang="en-US" sz="1600" dirty="0" smtClean="0"/>
          </a:p>
          <a:p>
            <a:r>
              <a:rPr lang="en-US" sz="1600" dirty="0" smtClean="0"/>
              <a:t>(</a:t>
            </a:r>
            <a:r>
              <a:rPr lang="en-US" sz="1600" dirty="0" err="1" smtClean="0"/>
              <a:t>menangkap</a:t>
            </a:r>
            <a:r>
              <a:rPr lang="en-US" sz="1600" dirty="0" smtClean="0"/>
              <a:t>, </a:t>
            </a:r>
            <a:r>
              <a:rPr lang="en-US" sz="1600" dirty="0" err="1" smtClean="0"/>
              <a:t>menyambut</a:t>
            </a:r>
            <a:r>
              <a:rPr lang="en-US" sz="1600" dirty="0" smtClean="0"/>
              <a:t>)</a:t>
            </a:r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497</Words>
  <Application>Microsoft Office PowerPoint</Application>
  <PresentationFormat>On-screen Show (4:3)</PresentationFormat>
  <Paragraphs>123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Education</dc:creator>
  <cp:lastModifiedBy>User</cp:lastModifiedBy>
  <cp:revision>110</cp:revision>
  <dcterms:created xsi:type="dcterms:W3CDTF">2010-10-04T18:15:09Z</dcterms:created>
  <dcterms:modified xsi:type="dcterms:W3CDTF">2011-11-18T06:18:51Z</dcterms:modified>
</cp:coreProperties>
</file>