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sldIdLst>
    <p:sldId id="256" r:id="rId3"/>
    <p:sldId id="262" r:id="rId4"/>
    <p:sldId id="264" r:id="rId5"/>
    <p:sldId id="259" r:id="rId6"/>
    <p:sldId id="257" r:id="rId7"/>
    <p:sldId id="258" r:id="rId8"/>
    <p:sldId id="260" r:id="rId9"/>
    <p:sldId id="261" r:id="rId10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ms-MY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A303-A0AB-4B5B-9FEE-A99197A6FC7D}" type="datetimeFigureOut">
              <a:rPr lang="ms-MY" smtClean="0"/>
              <a:t>16/12/2011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28E0-8DF6-4113-970F-BE3899324938}" type="slidenum">
              <a:rPr lang="ms-MY" smtClean="0"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5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Kumpulan 3</a:t>
            </a:r>
            <a:endParaRPr lang="ms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err="1"/>
              <a:t>Bincangkan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multimedia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</a:t>
            </a:r>
            <a:endParaRPr lang="ms-MY" dirty="0"/>
          </a:p>
          <a:p>
            <a:endParaRPr lang="ms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267200"/>
          </a:xfrm>
        </p:spPr>
        <p:txBody>
          <a:bodyPr/>
          <a:lstStyle/>
          <a:p>
            <a:pPr marL="0" indent="0">
              <a:buNone/>
            </a:pPr>
            <a:r>
              <a:rPr lang="ms-MY" sz="3000" dirty="0" smtClean="0"/>
              <a:t>Keberkesanan penggunaan multimedia dan keupayaan guru mengekploitasikannya boleh menyumbang kepada melahirkan generasi yang seimbang dari segi kognitif, afektif dan juga kemahiran. </a:t>
            </a:r>
            <a:r>
              <a:rPr lang="ms-MY" sz="3000" dirty="0" smtClean="0">
                <a:solidFill>
                  <a:srgbClr val="FF0000"/>
                </a:solidFill>
              </a:rPr>
              <a:t>Kraiger, Ford dan Salas (1993)</a:t>
            </a:r>
            <a:r>
              <a:rPr lang="ms-MY" sz="3000" dirty="0" smtClean="0"/>
              <a:t>, mengkategorikan pembelajaran kepada tiga matlamat iaitu pencapaian kognitif , pencapaian kemahiran dan pencapaian efektif.</a:t>
            </a:r>
          </a:p>
          <a:p>
            <a:endParaRPr lang="ms-MY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41"/>
          <p:cNvGrpSpPr>
            <a:grpSpLocks/>
          </p:cNvGrpSpPr>
          <p:nvPr/>
        </p:nvGrpSpPr>
        <p:grpSpPr bwMode="auto">
          <a:xfrm>
            <a:off x="2690813" y="1143000"/>
            <a:ext cx="1857375" cy="1857375"/>
            <a:chOff x="2843808" y="1124744"/>
            <a:chExt cx="1857388" cy="1857388"/>
          </a:xfrm>
        </p:grpSpPr>
        <p:sp>
          <p:nvSpPr>
            <p:cNvPr id="55" name="Oval 54">
              <a:hlinkClick r:id="rId2" action="ppaction://hlinksldjump"/>
            </p:cNvPr>
            <p:cNvSpPr/>
            <p:nvPr/>
          </p:nvSpPr>
          <p:spPr>
            <a:xfrm>
              <a:off x="2843808" y="1124744"/>
              <a:ext cx="1857388" cy="1857388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56" name="TextBox 5"/>
            <p:cNvSpPr txBox="1">
              <a:spLocks noChangeArrowheads="1"/>
            </p:cNvSpPr>
            <p:nvPr/>
          </p:nvSpPr>
          <p:spPr bwMode="auto">
            <a:xfrm>
              <a:off x="2896196" y="1429546"/>
              <a:ext cx="1800200" cy="70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noProof="1" smtClean="0"/>
                <a:t>Simpanan</a:t>
              </a:r>
            </a:p>
            <a:p>
              <a:pPr algn="ctr"/>
              <a:r>
                <a:rPr lang="en-US" sz="2000" noProof="1" smtClean="0"/>
                <a:t>Maklumat</a:t>
              </a:r>
            </a:p>
          </p:txBody>
        </p:sp>
      </p:grpSp>
      <p:grpSp>
        <p:nvGrpSpPr>
          <p:cNvPr id="57" name="Group 42"/>
          <p:cNvGrpSpPr>
            <a:grpSpLocks/>
          </p:cNvGrpSpPr>
          <p:nvPr/>
        </p:nvGrpSpPr>
        <p:grpSpPr bwMode="auto">
          <a:xfrm>
            <a:off x="4572000" y="1268413"/>
            <a:ext cx="1871663" cy="1857375"/>
            <a:chOff x="4572000" y="1268760"/>
            <a:chExt cx="1872208" cy="1857388"/>
          </a:xfrm>
        </p:grpSpPr>
        <p:sp>
          <p:nvSpPr>
            <p:cNvPr id="58" name="Oval 57">
              <a:hlinkClick r:id="rId3" action="ppaction://hlinksldjump"/>
            </p:cNvPr>
            <p:cNvSpPr/>
            <p:nvPr/>
          </p:nvSpPr>
          <p:spPr>
            <a:xfrm>
              <a:off x="4572000" y="1268760"/>
              <a:ext cx="1857388" cy="1857388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59" name="TextBox 14"/>
            <p:cNvSpPr txBox="1">
              <a:spLocks noChangeArrowheads="1"/>
            </p:cNvSpPr>
            <p:nvPr/>
          </p:nvSpPr>
          <p:spPr bwMode="auto">
            <a:xfrm>
              <a:off x="4644008" y="1772816"/>
              <a:ext cx="1800200" cy="70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err="1" smtClean="0"/>
                <a:t>Sumber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maklumat</a:t>
              </a:r>
              <a:endParaRPr lang="en-US" sz="2000" noProof="1"/>
            </a:p>
          </p:txBody>
        </p:sp>
      </p:grpSp>
      <p:grpSp>
        <p:nvGrpSpPr>
          <p:cNvPr id="60" name="Group 43"/>
          <p:cNvGrpSpPr>
            <a:grpSpLocks/>
          </p:cNvGrpSpPr>
          <p:nvPr/>
        </p:nvGrpSpPr>
        <p:grpSpPr bwMode="auto">
          <a:xfrm>
            <a:off x="5029200" y="3019425"/>
            <a:ext cx="1943100" cy="1857375"/>
            <a:chOff x="4932040" y="2924944"/>
            <a:chExt cx="1944216" cy="1857388"/>
          </a:xfrm>
        </p:grpSpPr>
        <p:sp>
          <p:nvSpPr>
            <p:cNvPr id="61" name="Oval 60">
              <a:hlinkClick r:id="rId4" action="ppaction://hlinksldjump"/>
            </p:cNvPr>
            <p:cNvSpPr/>
            <p:nvPr/>
          </p:nvSpPr>
          <p:spPr>
            <a:xfrm>
              <a:off x="4932040" y="2924944"/>
              <a:ext cx="1857388" cy="1857388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62" name="TextBox 15"/>
            <p:cNvSpPr txBox="1">
              <a:spLocks noChangeArrowheads="1"/>
            </p:cNvSpPr>
            <p:nvPr/>
          </p:nvSpPr>
          <p:spPr bwMode="auto">
            <a:xfrm>
              <a:off x="5076056" y="3501008"/>
              <a:ext cx="1800200" cy="70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err="1" smtClean="0"/>
                <a:t>Berkesan</a:t>
              </a:r>
              <a:endParaRPr lang="en-US" sz="2000" dirty="0" smtClean="0"/>
            </a:p>
            <a:p>
              <a:pPr algn="ctr"/>
              <a:r>
                <a:rPr lang="en-US" sz="2000" noProof="1" smtClean="0"/>
                <a:t>Pra Sekolah</a:t>
              </a:r>
              <a:endParaRPr lang="en-US" sz="2000" noProof="1"/>
            </a:p>
          </p:txBody>
        </p:sp>
      </p:grpSp>
      <p:grpSp>
        <p:nvGrpSpPr>
          <p:cNvPr id="63" name="Group 44"/>
          <p:cNvGrpSpPr>
            <a:grpSpLocks/>
          </p:cNvGrpSpPr>
          <p:nvPr/>
        </p:nvGrpSpPr>
        <p:grpSpPr bwMode="auto">
          <a:xfrm>
            <a:off x="3276600" y="3657600"/>
            <a:ext cx="1873250" cy="1857375"/>
            <a:chOff x="3419872" y="3645024"/>
            <a:chExt cx="1872208" cy="1857388"/>
          </a:xfrm>
        </p:grpSpPr>
        <p:sp>
          <p:nvSpPr>
            <p:cNvPr id="64" name="Oval 63">
              <a:hlinkClick r:id="rId5" action="ppaction://hlinksldjump"/>
            </p:cNvPr>
            <p:cNvSpPr/>
            <p:nvPr/>
          </p:nvSpPr>
          <p:spPr>
            <a:xfrm>
              <a:off x="3419872" y="3645024"/>
              <a:ext cx="1857388" cy="1857388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65" name="TextBox 16"/>
            <p:cNvSpPr txBox="1">
              <a:spLocks noChangeArrowheads="1"/>
            </p:cNvSpPr>
            <p:nvPr/>
          </p:nvSpPr>
          <p:spPr bwMode="auto">
            <a:xfrm>
              <a:off x="3491880" y="4553020"/>
              <a:ext cx="1800200" cy="46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dirty="0" smtClean="0"/>
                <a:t>BBM</a:t>
              </a:r>
              <a:endParaRPr lang="en-US" sz="2400" noProof="1"/>
            </a:p>
          </p:txBody>
        </p:sp>
      </p:grpSp>
      <p:grpSp>
        <p:nvGrpSpPr>
          <p:cNvPr id="66" name="Group 45"/>
          <p:cNvGrpSpPr>
            <a:grpSpLocks/>
          </p:cNvGrpSpPr>
          <p:nvPr/>
        </p:nvGrpSpPr>
        <p:grpSpPr bwMode="auto">
          <a:xfrm>
            <a:off x="1600199" y="2651125"/>
            <a:ext cx="2008722" cy="1857375"/>
            <a:chOff x="1599552" y="2651732"/>
            <a:chExt cx="2009876" cy="1857388"/>
          </a:xfrm>
        </p:grpSpPr>
        <p:sp>
          <p:nvSpPr>
            <p:cNvPr id="67" name="Oval 66">
              <a:hlinkClick r:id="rId6" action="ppaction://hlinksldjump"/>
            </p:cNvPr>
            <p:cNvSpPr/>
            <p:nvPr/>
          </p:nvSpPr>
          <p:spPr>
            <a:xfrm>
              <a:off x="1752040" y="2651732"/>
              <a:ext cx="1857388" cy="1857388"/>
            </a:xfrm>
            <a:prstGeom prst="ellipse">
              <a:avLst/>
            </a:prstGeom>
            <a:solidFill>
              <a:srgbClr val="FFFF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68" name="TextBox 17"/>
            <p:cNvSpPr txBox="1">
              <a:spLocks noChangeArrowheads="1"/>
            </p:cNvSpPr>
            <p:nvPr/>
          </p:nvSpPr>
          <p:spPr bwMode="auto">
            <a:xfrm>
              <a:off x="1599552" y="3277211"/>
              <a:ext cx="1800200" cy="707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err="1" smtClean="0"/>
                <a:t>Kemahiran</a:t>
              </a:r>
              <a:endParaRPr lang="en-US" sz="2000" dirty="0" smtClean="0"/>
            </a:p>
            <a:p>
              <a:pPr algn="ctr"/>
              <a:r>
                <a:rPr lang="en-US" sz="2000" noProof="1" smtClean="0"/>
                <a:t>Guru</a:t>
              </a:r>
              <a:endParaRPr lang="en-US" sz="2000" noProof="1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95400" y="457200"/>
            <a:ext cx="2409825" cy="852488"/>
            <a:chOff x="1416050" y="428625"/>
            <a:chExt cx="2409825" cy="852488"/>
          </a:xfrm>
        </p:grpSpPr>
        <p:sp>
          <p:nvSpPr>
            <p:cNvPr id="70" name="Freeform 69"/>
            <p:cNvSpPr/>
            <p:nvPr/>
          </p:nvSpPr>
          <p:spPr>
            <a:xfrm rot="716554" flipH="1">
              <a:off x="2543175" y="428625"/>
              <a:ext cx="1282700" cy="852488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71" name="TextBox 19"/>
            <p:cNvSpPr txBox="1">
              <a:spLocks noChangeArrowheads="1"/>
            </p:cNvSpPr>
            <p:nvPr/>
          </p:nvSpPr>
          <p:spPr bwMode="auto">
            <a:xfrm>
              <a:off x="1416050" y="504825"/>
              <a:ext cx="18002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ms-MY" sz="2000" noProof="1" smtClean="0"/>
                <a:t>Logik</a:t>
              </a:r>
              <a:endParaRPr lang="ms-MY" sz="2000" noProof="1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33400" y="1066800"/>
            <a:ext cx="2251149" cy="859939"/>
            <a:chOff x="755576" y="1096963"/>
            <a:chExt cx="2251149" cy="859939"/>
          </a:xfrm>
        </p:grpSpPr>
        <p:sp>
          <p:nvSpPr>
            <p:cNvPr id="73" name="Freeform 72"/>
            <p:cNvSpPr/>
            <p:nvPr/>
          </p:nvSpPr>
          <p:spPr>
            <a:xfrm rot="20445051" flipH="1">
              <a:off x="1724025" y="1096963"/>
              <a:ext cx="1282700" cy="852487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74" name="TextBox 21"/>
            <p:cNvSpPr txBox="1">
              <a:spLocks noChangeArrowheads="1"/>
            </p:cNvSpPr>
            <p:nvPr/>
          </p:nvSpPr>
          <p:spPr bwMode="auto">
            <a:xfrm>
              <a:off x="755576" y="1556792"/>
              <a:ext cx="18002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ms-MY" sz="2000" noProof="1" smtClean="0"/>
                <a:t>Berkesan</a:t>
              </a:r>
              <a:endParaRPr lang="ms-MY" sz="2000" noProof="1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251450" y="381000"/>
            <a:ext cx="2568575" cy="989013"/>
            <a:chOff x="5251450" y="381000"/>
            <a:chExt cx="2568575" cy="989013"/>
          </a:xfrm>
        </p:grpSpPr>
        <p:sp>
          <p:nvSpPr>
            <p:cNvPr id="76" name="Freeform 75"/>
            <p:cNvSpPr/>
            <p:nvPr/>
          </p:nvSpPr>
          <p:spPr>
            <a:xfrm rot="20468265">
              <a:off x="5251450" y="517525"/>
              <a:ext cx="1282700" cy="852488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77" name="TextBox 23"/>
            <p:cNvSpPr txBox="1">
              <a:spLocks noChangeArrowheads="1"/>
            </p:cNvSpPr>
            <p:nvPr/>
          </p:nvSpPr>
          <p:spPr bwMode="auto">
            <a:xfrm>
              <a:off x="6019800" y="381000"/>
              <a:ext cx="18002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ms-MY" sz="2000" noProof="1" smtClean="0"/>
                <a:t>Link</a:t>
              </a:r>
              <a:endParaRPr lang="ms-MY" sz="2000" noProof="1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172200" y="1447800"/>
            <a:ext cx="2544764" cy="1271449"/>
            <a:chOff x="6130925" y="1136650"/>
            <a:chExt cx="2544764" cy="1271449"/>
          </a:xfrm>
        </p:grpSpPr>
        <p:sp>
          <p:nvSpPr>
            <p:cNvPr id="79" name="Freeform 78"/>
            <p:cNvSpPr/>
            <p:nvPr/>
          </p:nvSpPr>
          <p:spPr>
            <a:xfrm rot="1476509">
              <a:off x="6130925" y="1136650"/>
              <a:ext cx="1284288" cy="854075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80" name="TextBox 25"/>
            <p:cNvSpPr txBox="1">
              <a:spLocks noChangeArrowheads="1"/>
            </p:cNvSpPr>
            <p:nvPr/>
          </p:nvSpPr>
          <p:spPr bwMode="auto">
            <a:xfrm>
              <a:off x="6705601" y="1700213"/>
              <a:ext cx="197008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ms-MY" sz="2000" noProof="1" smtClean="0"/>
                <a:t>Memperkayakan Maklumat</a:t>
              </a:r>
              <a:endParaRPr lang="ms-MY" sz="2000" noProof="1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553200" y="2971800"/>
            <a:ext cx="2103437" cy="990660"/>
            <a:chOff x="6716713" y="3486150"/>
            <a:chExt cx="2103437" cy="990660"/>
          </a:xfrm>
        </p:grpSpPr>
        <p:sp>
          <p:nvSpPr>
            <p:cNvPr id="85" name="Freeform 84"/>
            <p:cNvSpPr/>
            <p:nvPr/>
          </p:nvSpPr>
          <p:spPr>
            <a:xfrm rot="1903455">
              <a:off x="6716713" y="3486150"/>
              <a:ext cx="1282700" cy="854075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86" name="TextBox 29"/>
            <p:cNvSpPr txBox="1">
              <a:spLocks noChangeArrowheads="1"/>
            </p:cNvSpPr>
            <p:nvPr/>
          </p:nvSpPr>
          <p:spPr bwMode="auto">
            <a:xfrm>
              <a:off x="6875463" y="4076700"/>
              <a:ext cx="19446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ms-MY" sz="2000" noProof="1" smtClean="0"/>
                <a:t>Menghiburkan</a:t>
              </a:r>
              <a:endParaRPr lang="ms-MY" sz="2000" noProof="1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096000" y="4572000"/>
            <a:ext cx="2136775" cy="1600260"/>
            <a:chOff x="6467475" y="4244975"/>
            <a:chExt cx="2136775" cy="1600260"/>
          </a:xfrm>
        </p:grpSpPr>
        <p:sp>
          <p:nvSpPr>
            <p:cNvPr id="88" name="Freeform 87"/>
            <p:cNvSpPr/>
            <p:nvPr/>
          </p:nvSpPr>
          <p:spPr>
            <a:xfrm rot="4391835">
              <a:off x="6253163" y="4459287"/>
              <a:ext cx="1282700" cy="854075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89" name="TextBox 31"/>
            <p:cNvSpPr txBox="1">
              <a:spLocks noChangeArrowheads="1"/>
            </p:cNvSpPr>
            <p:nvPr/>
          </p:nvSpPr>
          <p:spPr bwMode="auto">
            <a:xfrm>
              <a:off x="6588125" y="5445125"/>
              <a:ext cx="2016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noProof="1" smtClean="0"/>
                <a:t>Interaktif</a:t>
              </a:r>
              <a:endParaRPr lang="ms-MY" sz="2000" noProof="1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325813" y="5153025"/>
            <a:ext cx="1987549" cy="1193661"/>
            <a:chOff x="3325813" y="5153025"/>
            <a:chExt cx="1987549" cy="1193661"/>
          </a:xfrm>
        </p:grpSpPr>
        <p:sp>
          <p:nvSpPr>
            <p:cNvPr id="94" name="Freeform 93"/>
            <p:cNvSpPr/>
            <p:nvPr/>
          </p:nvSpPr>
          <p:spPr>
            <a:xfrm rot="14828985" flipH="1">
              <a:off x="3363913" y="5114925"/>
              <a:ext cx="801688" cy="877887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95" name="TextBox 35"/>
            <p:cNvSpPr txBox="1">
              <a:spLocks noChangeArrowheads="1"/>
            </p:cNvSpPr>
            <p:nvPr/>
          </p:nvSpPr>
          <p:spPr bwMode="auto">
            <a:xfrm>
              <a:off x="3657600" y="5638800"/>
              <a:ext cx="16557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noProof="1" smtClean="0"/>
                <a:t>Kepelbagaian</a:t>
              </a:r>
            </a:p>
            <a:p>
              <a:pPr algn="ctr"/>
              <a:r>
                <a:rPr lang="en-US" sz="2000" noProof="1" smtClean="0"/>
                <a:t>BBM</a:t>
              </a:r>
              <a:endParaRPr lang="ms-MY" sz="2000" noProof="1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04800" y="2438400"/>
            <a:ext cx="2157692" cy="1298436"/>
            <a:chOff x="395288" y="2551113"/>
            <a:chExt cx="2157692" cy="1298436"/>
          </a:xfrm>
        </p:grpSpPr>
        <p:sp>
          <p:nvSpPr>
            <p:cNvPr id="97" name="Freeform 96"/>
            <p:cNvSpPr/>
            <p:nvPr/>
          </p:nvSpPr>
          <p:spPr>
            <a:xfrm rot="19696545" flipH="1">
              <a:off x="1270280" y="2551113"/>
              <a:ext cx="1282700" cy="852487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98" name="TextBox 37"/>
            <p:cNvSpPr txBox="1">
              <a:spLocks noChangeArrowheads="1"/>
            </p:cNvSpPr>
            <p:nvPr/>
          </p:nvSpPr>
          <p:spPr bwMode="auto">
            <a:xfrm>
              <a:off x="395288" y="3141663"/>
              <a:ext cx="143986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ms-MY" sz="2000" noProof="1" smtClean="0"/>
                <a:t>P&amp;P berkesan</a:t>
              </a:r>
              <a:endParaRPr lang="ms-MY" sz="2000" noProof="1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85800" y="3962400"/>
            <a:ext cx="1581150" cy="1885811"/>
            <a:chOff x="827088" y="3835400"/>
            <a:chExt cx="1581150" cy="1885811"/>
          </a:xfrm>
        </p:grpSpPr>
        <p:sp>
          <p:nvSpPr>
            <p:cNvPr id="100" name="Freeform 99"/>
            <p:cNvSpPr/>
            <p:nvPr/>
          </p:nvSpPr>
          <p:spPr>
            <a:xfrm rot="17636573" flipH="1">
              <a:off x="1340644" y="4050506"/>
              <a:ext cx="1282700" cy="852488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101" name="TextBox 39"/>
            <p:cNvSpPr txBox="1">
              <a:spLocks noChangeArrowheads="1"/>
            </p:cNvSpPr>
            <p:nvPr/>
          </p:nvSpPr>
          <p:spPr bwMode="auto">
            <a:xfrm>
              <a:off x="827088" y="5013325"/>
              <a:ext cx="144145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noProof="1" smtClean="0"/>
                <a:t>Guru Bestari</a:t>
              </a:r>
              <a:endParaRPr lang="ms-MY" sz="2000" noProof="1"/>
            </a:p>
          </p:txBody>
        </p:sp>
      </p:grpSp>
      <p:sp>
        <p:nvSpPr>
          <p:cNvPr id="102" name="Oval 101"/>
          <p:cNvSpPr/>
          <p:nvPr/>
        </p:nvSpPr>
        <p:spPr>
          <a:xfrm>
            <a:off x="3200400" y="2362200"/>
            <a:ext cx="2362200" cy="1981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sz="1200" b="1"/>
          </a:p>
        </p:txBody>
      </p:sp>
      <p:sp>
        <p:nvSpPr>
          <p:cNvPr id="103" name="TextBox 1"/>
          <p:cNvSpPr txBox="1">
            <a:spLocks noChangeArrowheads="1"/>
          </p:cNvSpPr>
          <p:nvPr/>
        </p:nvSpPr>
        <p:spPr bwMode="auto">
          <a:xfrm>
            <a:off x="3352800" y="2667000"/>
            <a:ext cx="209168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latin typeface="Comic Sans MS" pitchFamily="66" charset="0"/>
              </a:rPr>
              <a:t>Kelebihan</a:t>
            </a:r>
            <a:endParaRPr lang="en-US" sz="2800" dirty="0" smtClean="0">
              <a:latin typeface="Comic Sans MS" pitchFamily="66" charset="0"/>
            </a:endParaRPr>
          </a:p>
          <a:p>
            <a:pPr algn="ctr">
              <a:defRPr/>
            </a:pPr>
            <a:r>
              <a:rPr lang="en-US" sz="2800" dirty="0" err="1" smtClean="0">
                <a:latin typeface="Comic Sans MS" pitchFamily="66" charset="0"/>
              </a:rPr>
              <a:t>Penggunaan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Komputer</a:t>
            </a:r>
            <a:endParaRPr lang="ms-MY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ms-MY" dirty="0" smtClean="0"/>
              <a:t>Dalam pembelajaran berbantukan komputer</a:t>
            </a:r>
          </a:p>
          <a:p>
            <a:pPr marL="514350" indent="-514350">
              <a:buNone/>
            </a:pPr>
            <a:r>
              <a:rPr lang="ms-MY" dirty="0" smtClean="0"/>
              <a:t>dan multimedia :</a:t>
            </a:r>
          </a:p>
          <a:p>
            <a:pPr marL="514350" indent="-514350">
              <a:buNone/>
            </a:pPr>
            <a:r>
              <a:rPr lang="ms-MY" dirty="0" smtClean="0"/>
              <a:t> -	maklumat dapat disimpan secara logik dalam ingatan secara berkesan. </a:t>
            </a:r>
          </a:p>
          <a:p>
            <a:pPr>
              <a:buNone/>
            </a:pPr>
            <a:endParaRPr lang="ms-MY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620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5" name="Action Button: Forward or Next 4">
            <a:hlinkClick r:id="rId2" action="ppaction://hlinksldjump" highlightClick="1"/>
          </p:cNvPr>
          <p:cNvSpPr/>
          <p:nvPr/>
        </p:nvSpPr>
        <p:spPr>
          <a:xfrm flipH="1">
            <a:off x="3048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ms-MY" sz="3000" dirty="0" smtClean="0"/>
              <a:t>Sebagai sumber maklumat / pengkalan data </a:t>
            </a:r>
            <a:br>
              <a:rPr lang="ms-MY" sz="3000" dirty="0" smtClean="0"/>
            </a:br>
            <a:endParaRPr lang="ms-MY" sz="3000" dirty="0" smtClean="0"/>
          </a:p>
          <a:p>
            <a:pPr marL="400050" lvl="2" indent="0">
              <a:buNone/>
            </a:pPr>
            <a:r>
              <a:rPr lang="ms-MY" sz="3000" dirty="0" smtClean="0"/>
              <a:t>mencari hubungan atau kaitan dari     satu maklumat ke maklumat lain </a:t>
            </a:r>
            <a:br>
              <a:rPr lang="ms-MY" sz="3000" dirty="0" smtClean="0"/>
            </a:br>
            <a:r>
              <a:rPr lang="ms-MY" sz="3000" dirty="0" smtClean="0"/>
              <a:t>untuk menghasilkan persekitaran yang kaya dengan maklumat. </a:t>
            </a:r>
          </a:p>
          <a:p>
            <a:pPr marL="0" indent="0">
              <a:buNone/>
            </a:pPr>
            <a:endParaRPr lang="ms-MY" sz="3000" dirty="0"/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 flipH="1">
            <a:off x="3048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s-MY" dirty="0" smtClean="0"/>
              <a:t>Sangat berkesan diaplikasikan di peringkat </a:t>
            </a:r>
          </a:p>
          <a:p>
            <a:pPr marL="0" indent="0">
              <a:buNone/>
            </a:pPr>
            <a:r>
              <a:rPr lang="ms-MY" dirty="0" smtClean="0"/>
              <a:t>pra sekolah</a:t>
            </a:r>
          </a:p>
          <a:p>
            <a:pPr marL="400050" lvl="1" indent="0">
              <a:buNone/>
            </a:pPr>
            <a:r>
              <a:rPr lang="ms-MY" dirty="0" smtClean="0"/>
              <a:t>menghiburkan kanak-kanak dan meningkatkan kemahiran membaca, mendengar dan berinteraksi secara individu dengan teknologi terkini. </a:t>
            </a:r>
          </a:p>
          <a:p>
            <a:pPr>
              <a:buNone/>
            </a:pPr>
            <a:endParaRPr lang="ms-MY" dirty="0"/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 flipH="1">
            <a:off x="3048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s-MY" dirty="0" smtClean="0"/>
              <a:t>Sebagai alat bantu mengajar </a:t>
            </a:r>
          </a:p>
          <a:p>
            <a:pPr marL="400050" lvl="1" indent="0">
              <a:buNone/>
            </a:pPr>
            <a:r>
              <a:rPr lang="ms-MY" dirty="0" smtClean="0"/>
              <a:t/>
            </a:r>
            <a:br>
              <a:rPr lang="ms-MY" dirty="0" smtClean="0"/>
            </a:br>
            <a:r>
              <a:rPr lang="ms-MY" dirty="0" smtClean="0"/>
              <a:t>memberi peluang kepada guru mengubah kaedah pengajaran </a:t>
            </a:r>
            <a:br>
              <a:rPr lang="ms-MY" dirty="0" smtClean="0"/>
            </a:br>
            <a:r>
              <a:rPr lang="ms-MY" dirty="0" smtClean="0"/>
              <a:t>menginteraksikan klip video atau animasi yang sesuai supaya lebih menarik dalam pengajaran. </a:t>
            </a:r>
          </a:p>
          <a:p>
            <a:pPr>
              <a:buNone/>
            </a:pPr>
            <a:endParaRPr lang="ms-MY" dirty="0"/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 flipH="1">
            <a:off x="3048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Pengaplikasian</a:t>
            </a:r>
            <a:r>
              <a:rPr lang="en-US" dirty="0" smtClean="0"/>
              <a:t> multimedia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guru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pelbagai</a:t>
            </a:r>
            <a:r>
              <a:rPr lang="en-US" dirty="0" smtClean="0"/>
              <a:t> </a:t>
            </a:r>
            <a:r>
              <a:rPr lang="en-US" dirty="0" err="1" smtClean="0"/>
              <a:t>maklumat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pelbagai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/>
              <a:t>Pelbagai</a:t>
            </a:r>
            <a:r>
              <a:rPr lang="en-US" dirty="0" smtClean="0"/>
              <a:t> </a:t>
            </a:r>
            <a:r>
              <a:rPr lang="en-US" dirty="0" err="1" smtClean="0"/>
              <a:t>kaedah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kemahiran</a:t>
            </a:r>
            <a:r>
              <a:rPr lang="en-US" dirty="0" smtClean="0"/>
              <a:t> guru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multimedia</a:t>
            </a:r>
            <a:endParaRPr lang="ms-MY" dirty="0"/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 flipH="1">
            <a:off x="304800" y="5562600"/>
            <a:ext cx="3810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575(2)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00575(2)</Template>
  <TotalTime>35</TotalTime>
  <Words>152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00575(2)</vt:lpstr>
      <vt:lpstr>Office Theme</vt:lpstr>
      <vt:lpstr>Kumpulan 3</vt:lpstr>
      <vt:lpstr>Pendahuluan</vt:lpstr>
      <vt:lpstr>Slide 3</vt:lpstr>
      <vt:lpstr>Slide 4</vt:lpstr>
      <vt:lpstr>Slide 5</vt:lpstr>
      <vt:lpstr>Slide 6</vt:lpstr>
      <vt:lpstr>Slide 7</vt:lpstr>
      <vt:lpstr>Slide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Kumpulan 3</dc:title>
  <dc:creator>Toshiba</dc:creator>
  <cp:lastModifiedBy>Toshiba</cp:lastModifiedBy>
  <cp:revision>2</cp:revision>
  <dcterms:created xsi:type="dcterms:W3CDTF">2011-12-16T06:35:46Z</dcterms:created>
  <dcterms:modified xsi:type="dcterms:W3CDTF">2011-12-16T07:11:32Z</dcterms:modified>
</cp:coreProperties>
</file>